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5"/>
  </p:notesMasterIdLst>
  <p:sldIdLst>
    <p:sldId id="312" r:id="rId4"/>
    <p:sldId id="301" r:id="rId5"/>
    <p:sldId id="311" r:id="rId6"/>
    <p:sldId id="302" r:id="rId7"/>
    <p:sldId id="303" r:id="rId8"/>
    <p:sldId id="272" r:id="rId9"/>
    <p:sldId id="304" r:id="rId10"/>
    <p:sldId id="283" r:id="rId11"/>
    <p:sldId id="305" r:id="rId12"/>
    <p:sldId id="306" r:id="rId13"/>
    <p:sldId id="307" r:id="rId14"/>
    <p:sldId id="308" r:id="rId15"/>
    <p:sldId id="309" r:id="rId16"/>
    <p:sldId id="313" r:id="rId17"/>
    <p:sldId id="314" r:id="rId18"/>
    <p:sldId id="329" r:id="rId19"/>
    <p:sldId id="315" r:id="rId20"/>
    <p:sldId id="318" r:id="rId21"/>
    <p:sldId id="273" r:id="rId22"/>
    <p:sldId id="319" r:id="rId23"/>
    <p:sldId id="320" r:id="rId24"/>
    <p:sldId id="321" r:id="rId25"/>
    <p:sldId id="324" r:id="rId26"/>
    <p:sldId id="325" r:id="rId27"/>
    <p:sldId id="323" r:id="rId28"/>
    <p:sldId id="328" r:id="rId29"/>
    <p:sldId id="330" r:id="rId30"/>
    <p:sldId id="333" r:id="rId31"/>
    <p:sldId id="334" r:id="rId32"/>
    <p:sldId id="335" r:id="rId33"/>
    <p:sldId id="336" r:id="rId34"/>
    <p:sldId id="338" r:id="rId35"/>
    <p:sldId id="339" r:id="rId36"/>
    <p:sldId id="340" r:id="rId37"/>
    <p:sldId id="341" r:id="rId38"/>
    <p:sldId id="342" r:id="rId39"/>
    <p:sldId id="343" r:id="rId40"/>
    <p:sldId id="344" r:id="rId41"/>
    <p:sldId id="345" r:id="rId42"/>
    <p:sldId id="327" r:id="rId43"/>
    <p:sldId id="262" r:id="rId4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81ECE2-EBA7-4C82-A5B5-460C16C47E49}">
          <p14:sldIdLst>
            <p14:sldId id="312"/>
            <p14:sldId id="301"/>
            <p14:sldId id="311"/>
            <p14:sldId id="302"/>
            <p14:sldId id="303"/>
            <p14:sldId id="272"/>
            <p14:sldId id="304"/>
            <p14:sldId id="283"/>
            <p14:sldId id="305"/>
            <p14:sldId id="306"/>
            <p14:sldId id="307"/>
            <p14:sldId id="308"/>
            <p14:sldId id="309"/>
            <p14:sldId id="313"/>
            <p14:sldId id="314"/>
            <p14:sldId id="329"/>
            <p14:sldId id="315"/>
            <p14:sldId id="318"/>
            <p14:sldId id="273"/>
            <p14:sldId id="319"/>
            <p14:sldId id="320"/>
            <p14:sldId id="321"/>
            <p14:sldId id="324"/>
            <p14:sldId id="325"/>
            <p14:sldId id="323"/>
            <p14:sldId id="328"/>
            <p14:sldId id="330"/>
            <p14:sldId id="333"/>
            <p14:sldId id="334"/>
            <p14:sldId id="335"/>
            <p14:sldId id="336"/>
            <p14:sldId id="338"/>
            <p14:sldId id="339"/>
            <p14:sldId id="340"/>
            <p14:sldId id="341"/>
            <p14:sldId id="342"/>
            <p14:sldId id="343"/>
            <p14:sldId id="344"/>
            <p14:sldId id="345"/>
            <p14:sldId id="327"/>
            <p14:sldId id="262"/>
          </p14:sldIdLst>
        </p14:section>
      </p14:sectionLst>
    </p:ex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CC"/>
    <a:srgbClr val="000066"/>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26" y="66"/>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846355-293D-4714-A2C5-3B9B83AD8043}" type="datetimeFigureOut">
              <a:rPr lang="en-US" smtClean="0"/>
              <a:t>3/2/2022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D4189E-598F-453D-B5FE-9B2C6283B40E}" type="slidenum">
              <a:rPr lang="en-US" smtClean="0"/>
              <a:t>‹#›</a:t>
            </a:fld>
            <a:endParaRPr lang="en-US"/>
          </a:p>
        </p:txBody>
      </p:sp>
    </p:spTree>
    <p:extLst>
      <p:ext uri="{BB962C8B-B14F-4D97-AF65-F5344CB8AC3E}">
        <p14:creationId xmlns:p14="http://schemas.microsoft.com/office/powerpoint/2010/main" val="154014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09A456-8CE9-4491-A4E2-C7E6DFD658FB}" type="slidenum">
              <a:rPr lang="en-US" smtClean="0"/>
              <a:t>1</a:t>
            </a:fld>
            <a:endParaRPr lang="en-US"/>
          </a:p>
        </p:txBody>
      </p:sp>
    </p:spTree>
    <p:extLst>
      <p:ext uri="{BB962C8B-B14F-4D97-AF65-F5344CB8AC3E}">
        <p14:creationId xmlns:p14="http://schemas.microsoft.com/office/powerpoint/2010/main" val="2604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4189E-598F-453D-B5FE-9B2C6283B40E}" type="slidenum">
              <a:rPr lang="en-US" smtClean="0"/>
              <a:t>9</a:t>
            </a:fld>
            <a:endParaRPr lang="en-US"/>
          </a:p>
        </p:txBody>
      </p:sp>
    </p:spTree>
    <p:extLst>
      <p:ext uri="{BB962C8B-B14F-4D97-AF65-F5344CB8AC3E}">
        <p14:creationId xmlns:p14="http://schemas.microsoft.com/office/powerpoint/2010/main" val="409920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4189E-598F-453D-B5FE-9B2C6283B40E}" type="slidenum">
              <a:rPr lang="en-US" smtClean="0"/>
              <a:t>10</a:t>
            </a:fld>
            <a:endParaRPr lang="en-US"/>
          </a:p>
        </p:txBody>
      </p:sp>
    </p:spTree>
    <p:extLst>
      <p:ext uri="{BB962C8B-B14F-4D97-AF65-F5344CB8AC3E}">
        <p14:creationId xmlns:p14="http://schemas.microsoft.com/office/powerpoint/2010/main" val="409920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4189E-598F-453D-B5FE-9B2C6283B40E}" type="slidenum">
              <a:rPr lang="en-US" smtClean="0"/>
              <a:t>11</a:t>
            </a:fld>
            <a:endParaRPr lang="en-US"/>
          </a:p>
        </p:txBody>
      </p:sp>
    </p:spTree>
    <p:extLst>
      <p:ext uri="{BB962C8B-B14F-4D97-AF65-F5344CB8AC3E}">
        <p14:creationId xmlns:p14="http://schemas.microsoft.com/office/powerpoint/2010/main" val="40992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4189E-598F-453D-B5FE-9B2C6283B40E}" type="slidenum">
              <a:rPr lang="en-US" smtClean="0"/>
              <a:t>12</a:t>
            </a:fld>
            <a:endParaRPr lang="en-US"/>
          </a:p>
        </p:txBody>
      </p:sp>
    </p:spTree>
    <p:extLst>
      <p:ext uri="{BB962C8B-B14F-4D97-AF65-F5344CB8AC3E}">
        <p14:creationId xmlns:p14="http://schemas.microsoft.com/office/powerpoint/2010/main" val="409920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4189E-598F-453D-B5FE-9B2C6283B40E}" type="slidenum">
              <a:rPr lang="en-US" smtClean="0"/>
              <a:t>13</a:t>
            </a:fld>
            <a:endParaRPr lang="en-US"/>
          </a:p>
        </p:txBody>
      </p:sp>
    </p:spTree>
    <p:extLst>
      <p:ext uri="{BB962C8B-B14F-4D97-AF65-F5344CB8AC3E}">
        <p14:creationId xmlns:p14="http://schemas.microsoft.com/office/powerpoint/2010/main" val="409920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4189E-598F-453D-B5FE-9B2C6283B40E}" type="slidenum">
              <a:rPr lang="en-US" smtClean="0"/>
              <a:t>28</a:t>
            </a:fld>
            <a:endParaRPr lang="en-US"/>
          </a:p>
        </p:txBody>
      </p:sp>
    </p:spTree>
    <p:extLst>
      <p:ext uri="{BB962C8B-B14F-4D97-AF65-F5344CB8AC3E}">
        <p14:creationId xmlns:p14="http://schemas.microsoft.com/office/powerpoint/2010/main" val="274893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4189E-598F-453D-B5FE-9B2C6283B40E}" type="slidenum">
              <a:rPr lang="en-US" smtClean="0"/>
              <a:t>38</a:t>
            </a:fld>
            <a:endParaRPr lang="en-US"/>
          </a:p>
        </p:txBody>
      </p:sp>
    </p:spTree>
    <p:extLst>
      <p:ext uri="{BB962C8B-B14F-4D97-AF65-F5344CB8AC3E}">
        <p14:creationId xmlns:p14="http://schemas.microsoft.com/office/powerpoint/2010/main" val="3486555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69421" y="286544"/>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072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69421" y="2662808"/>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478116" y="1476772"/>
            <a:ext cx="2016224" cy="2184243"/>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195736" y="3291830"/>
            <a:ext cx="237626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lIns="68580" tIns="34290" rIns="68580" bIns="34290"/>
          <a:lstStyle/>
          <a:p>
            <a:r>
              <a:rPr lang="en-US"/>
              <a:t>Click to edit Master title style</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lIns="68580" tIns="34290" rIns="68580" bIns="3429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6A357BE0-C126-4B13-9A9D-F63D195921B2}" type="slidenum">
              <a:rPr lang="en-US" smtClean="0"/>
              <a:t>‹#›</a:t>
            </a:fld>
            <a:endParaRPr lang="en-US"/>
          </a:p>
        </p:txBody>
      </p:sp>
    </p:spTree>
    <p:extLst>
      <p:ext uri="{BB962C8B-B14F-4D97-AF65-F5344CB8AC3E}">
        <p14:creationId xmlns:p14="http://schemas.microsoft.com/office/powerpoint/2010/main" val="30617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descr="E:\002-KIMS BUSINESS\007-02-Fullslidesppt-Contents\20161219\05-com\Key-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385610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56" r:id="rId19"/>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OrM7nZcxXZU"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qdkxXygc3rE"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CC8A79B-3F2C-4542-84AD-BC7A1C81361F}"/>
              </a:ext>
            </a:extLst>
          </p:cNvPr>
          <p:cNvPicPr>
            <a:picLocks noChangeAspect="1"/>
          </p:cNvPicPr>
          <p:nvPr/>
        </p:nvPicPr>
        <p:blipFill>
          <a:blip r:embed="rId3"/>
          <a:stretch>
            <a:fillRect/>
          </a:stretch>
        </p:blipFill>
        <p:spPr>
          <a:xfrm>
            <a:off x="-36513" y="72008"/>
            <a:ext cx="9180513" cy="5164038"/>
          </a:xfrm>
          <a:prstGeom prst="rect">
            <a:avLst/>
          </a:prstGeom>
        </p:spPr>
      </p:pic>
      <p:sp>
        <p:nvSpPr>
          <p:cNvPr id="14" name="Rectangle 13">
            <a:extLst>
              <a:ext uri="{FF2B5EF4-FFF2-40B4-BE49-F238E27FC236}">
                <a16:creationId xmlns:a16="http://schemas.microsoft.com/office/drawing/2014/main" xmlns="" id="{BA1C7517-5FD4-491C-8CD5-1AE0787D48B6}"/>
              </a:ext>
            </a:extLst>
          </p:cNvPr>
          <p:cNvSpPr/>
          <p:nvPr/>
        </p:nvSpPr>
        <p:spPr>
          <a:xfrm>
            <a:off x="860685" y="1023257"/>
            <a:ext cx="7347145" cy="1962076"/>
          </a:xfrm>
          <a:prstGeom prst="rect">
            <a:avLst/>
          </a:prstGeom>
          <a:noFill/>
        </p:spPr>
        <p:txBody>
          <a:bodyPr wrap="square" lIns="68580" tIns="34290" rIns="68580" bIns="34290">
            <a:spAutoFit/>
          </a:bodyPr>
          <a:lstStyle/>
          <a:p>
            <a:pPr algn="ctr"/>
            <a:r>
              <a:rPr lang="en-US" sz="41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Chapter -3</a:t>
            </a:r>
          </a:p>
          <a:p>
            <a:pPr algn="ctr"/>
            <a:r>
              <a:rPr lang="en-US" sz="41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Windows Operating </a:t>
            </a:r>
          </a:p>
          <a:p>
            <a:pPr algn="ctr"/>
            <a:r>
              <a:rPr lang="en-US" sz="4100" b="1"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System</a:t>
            </a:r>
          </a:p>
        </p:txBody>
      </p:sp>
      <p:sp>
        <p:nvSpPr>
          <p:cNvPr id="7" name="Slide Number Placeholder 6">
            <a:extLst>
              <a:ext uri="{FF2B5EF4-FFF2-40B4-BE49-F238E27FC236}">
                <a16:creationId xmlns:a16="http://schemas.microsoft.com/office/drawing/2014/main" xmlns="" id="{A8F709E0-5D95-480E-B826-391ED335BFFE}"/>
              </a:ext>
            </a:extLst>
          </p:cNvPr>
          <p:cNvSpPr>
            <a:spLocks noGrp="1"/>
          </p:cNvSpPr>
          <p:nvPr>
            <p:ph type="sldNum" sz="quarter" idx="12"/>
          </p:nvPr>
        </p:nvSpPr>
        <p:spPr>
          <a:xfrm>
            <a:off x="8779296" y="4818186"/>
            <a:ext cx="329208" cy="273844"/>
          </a:xfrm>
        </p:spPr>
        <p:txBody>
          <a:bodyPr/>
          <a:lstStyle/>
          <a:p>
            <a:fld id="{6A357BE0-C126-4B13-9A9D-F63D195921B2}"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368856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483518"/>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3.x</a:t>
            </a:r>
            <a:endParaRPr lang="ko-KR" altLang="en-US" dirty="0"/>
          </a:p>
        </p:txBody>
      </p:sp>
      <p:sp>
        <p:nvSpPr>
          <p:cNvPr id="3" name="TextBox 2"/>
          <p:cNvSpPr txBox="1"/>
          <p:nvPr/>
        </p:nvSpPr>
        <p:spPr>
          <a:xfrm>
            <a:off x="611560" y="1275606"/>
            <a:ext cx="3744416" cy="1754326"/>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Operated with 8086 </a:t>
            </a:r>
          </a:p>
          <a:p>
            <a:r>
              <a:rPr lang="en-US" dirty="0">
                <a:solidFill>
                  <a:schemeClr val="bg1"/>
                </a:solidFill>
              </a:rPr>
              <a:t>     microprocessor</a:t>
            </a:r>
          </a:p>
          <a:p>
            <a:pPr marL="285750" indent="-285750">
              <a:buFont typeface="Arial" pitchFamily="34" charset="0"/>
              <a:buChar char="•"/>
            </a:pPr>
            <a:r>
              <a:rPr lang="en-US" dirty="0">
                <a:solidFill>
                  <a:schemeClr val="bg1"/>
                </a:solidFill>
              </a:rPr>
              <a:t>Virtual memory</a:t>
            </a:r>
          </a:p>
          <a:p>
            <a:pPr marL="285750" indent="-285750">
              <a:buFont typeface="Arial" pitchFamily="34" charset="0"/>
              <a:buChar char="•"/>
            </a:pPr>
            <a:r>
              <a:rPr lang="en-US" dirty="0">
                <a:solidFill>
                  <a:schemeClr val="bg1"/>
                </a:solidFill>
              </a:rPr>
              <a:t>Operated with 6-7 MB of free </a:t>
            </a:r>
          </a:p>
          <a:p>
            <a:r>
              <a:rPr lang="en-US" dirty="0">
                <a:solidFill>
                  <a:schemeClr val="bg1"/>
                </a:solidFill>
              </a:rPr>
              <a:t>     space of hard drive</a:t>
            </a:r>
          </a:p>
          <a:p>
            <a:pPr marL="285750" indent="-285750">
              <a:buFont typeface="Arial" pitchFamily="34" charset="0"/>
              <a:buChar char="•"/>
            </a:pPr>
            <a:r>
              <a:rPr lang="en-US" dirty="0">
                <a:solidFill>
                  <a:schemeClr val="bg1"/>
                </a:solidFill>
              </a:rPr>
              <a:t>Better multitasking</a:t>
            </a:r>
          </a:p>
        </p:txBody>
      </p:sp>
      <p:pic>
        <p:nvPicPr>
          <p:cNvPr id="5122" name="Picture 2" descr="C:\Users\Jui\Downloads\Windows_3.0_worksp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555526"/>
            <a:ext cx="4248472"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51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0005" y="516883"/>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95</a:t>
            </a:r>
            <a:endParaRPr lang="ko-KR" altLang="en-US" dirty="0"/>
          </a:p>
        </p:txBody>
      </p:sp>
      <p:sp>
        <p:nvSpPr>
          <p:cNvPr id="3" name="TextBox 2"/>
          <p:cNvSpPr txBox="1"/>
          <p:nvPr/>
        </p:nvSpPr>
        <p:spPr>
          <a:xfrm>
            <a:off x="611560" y="1275606"/>
            <a:ext cx="3744416" cy="1477328"/>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A complete operating system </a:t>
            </a:r>
          </a:p>
          <a:p>
            <a:pPr marL="285750" indent="-285750">
              <a:buFont typeface="Arial" pitchFamily="34" charset="0"/>
              <a:buChar char="•"/>
            </a:pPr>
            <a:r>
              <a:rPr lang="en-US" dirty="0">
                <a:solidFill>
                  <a:schemeClr val="bg1"/>
                </a:solidFill>
              </a:rPr>
              <a:t>Improved windows control and appearance </a:t>
            </a:r>
          </a:p>
          <a:p>
            <a:pPr marL="285750" indent="-285750">
              <a:buFont typeface="Arial" pitchFamily="34" charset="0"/>
              <a:buChar char="•"/>
            </a:pPr>
            <a:r>
              <a:rPr lang="en-US" dirty="0">
                <a:solidFill>
                  <a:schemeClr val="bg1"/>
                </a:solidFill>
              </a:rPr>
              <a:t>Right button menu </a:t>
            </a:r>
          </a:p>
          <a:p>
            <a:pPr marL="285750" indent="-285750">
              <a:buFont typeface="Arial" pitchFamily="34" charset="0"/>
              <a:buChar char="•"/>
            </a:pPr>
            <a:r>
              <a:rPr lang="en-US" dirty="0">
                <a:solidFill>
                  <a:schemeClr val="bg1"/>
                </a:solidFill>
              </a:rPr>
              <a:t>Task bar and start menu</a:t>
            </a:r>
          </a:p>
        </p:txBody>
      </p:sp>
      <p:pic>
        <p:nvPicPr>
          <p:cNvPr id="6146" name="Picture 2" descr="C:\Users\Jui\Downloads\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699542"/>
            <a:ext cx="4536504"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77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0005" y="762839"/>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XP</a:t>
            </a:r>
            <a:endParaRPr lang="ko-KR" altLang="en-US" dirty="0"/>
          </a:p>
        </p:txBody>
      </p:sp>
      <p:sp>
        <p:nvSpPr>
          <p:cNvPr id="3" name="TextBox 2"/>
          <p:cNvSpPr txBox="1"/>
          <p:nvPr/>
        </p:nvSpPr>
        <p:spPr>
          <a:xfrm>
            <a:off x="395536" y="1897544"/>
            <a:ext cx="3744416" cy="1754326"/>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Advanced portable PC support</a:t>
            </a:r>
            <a:r>
              <a:rPr lang="en-US" b="1" dirty="0"/>
              <a:t> </a:t>
            </a:r>
          </a:p>
          <a:p>
            <a:pPr marL="285750" indent="-285750">
              <a:buFont typeface="Arial" pitchFamily="34" charset="0"/>
              <a:buChar char="•"/>
            </a:pPr>
            <a:r>
              <a:rPr lang="en-US" dirty="0">
                <a:solidFill>
                  <a:schemeClr val="bg1"/>
                </a:solidFill>
              </a:rPr>
              <a:t>Automatic wireless connection </a:t>
            </a:r>
          </a:p>
          <a:p>
            <a:r>
              <a:rPr lang="en-US" dirty="0">
                <a:solidFill>
                  <a:schemeClr val="bg1"/>
                </a:solidFill>
              </a:rPr>
              <a:t>     support </a:t>
            </a:r>
          </a:p>
          <a:p>
            <a:pPr marL="285750" indent="-285750">
              <a:buFont typeface="Arial" pitchFamily="34" charset="0"/>
              <a:buChar char="•"/>
            </a:pPr>
            <a:r>
              <a:rPr lang="en-US" dirty="0">
                <a:solidFill>
                  <a:schemeClr val="bg1"/>
                </a:solidFill>
              </a:rPr>
              <a:t>Fast start-up</a:t>
            </a:r>
          </a:p>
          <a:p>
            <a:pPr marL="285750" indent="-285750">
              <a:buFont typeface="Arial" pitchFamily="34" charset="0"/>
              <a:buChar char="•"/>
            </a:pPr>
            <a:r>
              <a:rPr lang="en-US" dirty="0">
                <a:solidFill>
                  <a:schemeClr val="bg1"/>
                </a:solidFill>
              </a:rPr>
              <a:t>Help and support center</a:t>
            </a:r>
          </a:p>
          <a:p>
            <a:pPr marL="285750" indent="-285750">
              <a:buFont typeface="Arial" pitchFamily="34" charset="0"/>
              <a:buChar char="•"/>
            </a:pPr>
            <a:r>
              <a:rPr lang="en-US" dirty="0">
                <a:solidFill>
                  <a:schemeClr val="bg1"/>
                </a:solidFill>
              </a:rPr>
              <a:t>Better graphical user interface</a:t>
            </a:r>
          </a:p>
        </p:txBody>
      </p:sp>
      <p:pic>
        <p:nvPicPr>
          <p:cNvPr id="7170" name="Picture 2" descr="C:\Users\Jui\Download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35" y="778493"/>
            <a:ext cx="4392488"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3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7584" y="267494"/>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7</a:t>
            </a:r>
            <a:endParaRPr lang="ko-KR" altLang="en-US" dirty="0"/>
          </a:p>
        </p:txBody>
      </p:sp>
      <p:sp>
        <p:nvSpPr>
          <p:cNvPr id="3" name="TextBox 2"/>
          <p:cNvSpPr txBox="1"/>
          <p:nvPr/>
        </p:nvSpPr>
        <p:spPr>
          <a:xfrm>
            <a:off x="539552" y="1158793"/>
            <a:ext cx="3240360" cy="3416320"/>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latin typeface="Times New Roman" pitchFamily="18" charset="0"/>
                <a:cs typeface="Times New Roman" pitchFamily="18" charset="0"/>
              </a:rPr>
              <a:t>Introduced a large number of new features</a:t>
            </a:r>
          </a:p>
          <a:p>
            <a:pPr marL="285750" indent="-285750">
              <a:buFont typeface="Arial" pitchFamily="34" charset="0"/>
              <a:buChar char="•"/>
            </a:pPr>
            <a:r>
              <a:rPr lang="en-US" dirty="0">
                <a:solidFill>
                  <a:schemeClr val="bg1"/>
                </a:solidFill>
                <a:latin typeface="Times New Roman" pitchFamily="18" charset="0"/>
                <a:cs typeface="Times New Roman" pitchFamily="18" charset="0"/>
              </a:rPr>
              <a:t>Incremental upgrade to the Windows line</a:t>
            </a:r>
          </a:p>
          <a:p>
            <a:pPr marL="285750" indent="-285750">
              <a:buFont typeface="Arial" pitchFamily="34" charset="0"/>
              <a:buChar char="•"/>
            </a:pPr>
            <a:r>
              <a:rPr lang="en-US" dirty="0">
                <a:solidFill>
                  <a:schemeClr val="bg1"/>
                </a:solidFill>
                <a:latin typeface="Times New Roman" pitchFamily="18" charset="0"/>
                <a:cs typeface="Times New Roman" pitchFamily="18" charset="0"/>
              </a:rPr>
              <a:t>Windows 7 has multi-touch support</a:t>
            </a:r>
          </a:p>
          <a:p>
            <a:pPr marL="285750" indent="-285750">
              <a:buFont typeface="Arial" pitchFamily="34" charset="0"/>
              <a:buChar char="•"/>
            </a:pPr>
            <a:r>
              <a:rPr lang="en-US" dirty="0">
                <a:solidFill>
                  <a:schemeClr val="bg1"/>
                </a:solidFill>
                <a:latin typeface="Times New Roman" pitchFamily="18" charset="0"/>
                <a:cs typeface="Times New Roman" pitchFamily="18" charset="0"/>
              </a:rPr>
              <a:t>redesigned Windows shell with an updated taskbar</a:t>
            </a:r>
          </a:p>
          <a:p>
            <a:pPr marL="285750" indent="-285750">
              <a:buFont typeface="Arial" pitchFamily="34" charset="0"/>
              <a:buChar char="•"/>
            </a:pPr>
            <a:r>
              <a:rPr lang="en-US" dirty="0">
                <a:solidFill>
                  <a:schemeClr val="bg1"/>
                </a:solidFill>
                <a:latin typeface="Times New Roman" pitchFamily="18" charset="0"/>
                <a:cs typeface="Times New Roman" pitchFamily="18" charset="0"/>
              </a:rPr>
              <a:t>a home networking system called Home Group, and performance improvements.</a:t>
            </a:r>
          </a:p>
          <a:p>
            <a:pPr marL="285750" indent="-285750">
              <a:buFont typeface="Arial" pitchFamily="34" charset="0"/>
              <a:buChar char="•"/>
            </a:pPr>
            <a:endParaRPr lang="en-US" dirty="0">
              <a:solidFill>
                <a:schemeClr val="bg1"/>
              </a:solidFill>
              <a:latin typeface="Times New Roman" pitchFamily="18" charset="0"/>
              <a:cs typeface="Times New Roman" pitchFamily="18" charset="0"/>
            </a:endParaRPr>
          </a:p>
        </p:txBody>
      </p:sp>
      <p:pic>
        <p:nvPicPr>
          <p:cNvPr id="8194" name="Picture 2" descr="C:\Users\Jui\Downloads\Windows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309" y="1203598"/>
            <a:ext cx="3960440" cy="297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7584" y="267494"/>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8</a:t>
            </a:r>
            <a:endParaRPr lang="ko-KR" altLang="en-US" dirty="0"/>
          </a:p>
        </p:txBody>
      </p:sp>
      <p:sp>
        <p:nvSpPr>
          <p:cNvPr id="7" name="TextBox 6"/>
          <p:cNvSpPr txBox="1"/>
          <p:nvPr/>
        </p:nvSpPr>
        <p:spPr>
          <a:xfrm>
            <a:off x="323529" y="1158793"/>
            <a:ext cx="4104456" cy="3139321"/>
          </a:xfrm>
          <a:prstGeom prst="rect">
            <a:avLst/>
          </a:prstGeom>
          <a:noFill/>
        </p:spPr>
        <p:txBody>
          <a:bodyPr wrap="square" rtlCol="0">
            <a:spAutoFit/>
          </a:bodyPr>
          <a:lstStyle/>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Optimizations for touch-based</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Devices such as tablets and all-in-one </a:t>
            </a:r>
          </a:p>
          <a:p>
            <a:pPr algn="just"/>
            <a:r>
              <a:rPr lang="en-US" dirty="0">
                <a:solidFill>
                  <a:schemeClr val="bg1"/>
                </a:solidFill>
                <a:latin typeface="Times New Roman" pitchFamily="18" charset="0"/>
                <a:cs typeface="Times New Roman" pitchFamily="18" charset="0"/>
              </a:rPr>
              <a:t>     pcs</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Increased integration with cloud services</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Other online platforms (such as social networks and </a:t>
            </a:r>
            <a:r>
              <a:rPr lang="en-US" dirty="0" err="1">
                <a:solidFill>
                  <a:schemeClr val="bg1"/>
                </a:solidFill>
                <a:latin typeface="Times New Roman" pitchFamily="18" charset="0"/>
                <a:cs typeface="Times New Roman" pitchFamily="18" charset="0"/>
              </a:rPr>
              <a:t>microsoft's</a:t>
            </a:r>
            <a:r>
              <a:rPr lang="en-US" dirty="0">
                <a:solidFill>
                  <a:schemeClr val="bg1"/>
                </a:solidFill>
                <a:latin typeface="Times New Roman" pitchFamily="18" charset="0"/>
                <a:cs typeface="Times New Roman" pitchFamily="18" charset="0"/>
              </a:rPr>
              <a:t> own </a:t>
            </a:r>
            <a:r>
              <a:rPr lang="en-US" dirty="0" err="1">
                <a:solidFill>
                  <a:schemeClr val="bg1"/>
                </a:solidFill>
                <a:latin typeface="Times New Roman" pitchFamily="18" charset="0"/>
                <a:cs typeface="Times New Roman" pitchFamily="18" charset="0"/>
              </a:rPr>
              <a:t>onedrive</a:t>
            </a:r>
            <a:r>
              <a:rPr lang="en-US" dirty="0">
                <a:solidFill>
                  <a:schemeClr val="bg1"/>
                </a:solidFill>
                <a:latin typeface="Times New Roman" pitchFamily="18" charset="0"/>
                <a:cs typeface="Times New Roman" pitchFamily="18" charset="0"/>
              </a:rPr>
              <a:t> (formerly </a:t>
            </a:r>
            <a:r>
              <a:rPr lang="en-US" dirty="0" err="1">
                <a:solidFill>
                  <a:schemeClr val="bg1"/>
                </a:solidFill>
                <a:latin typeface="Times New Roman" pitchFamily="18" charset="0"/>
                <a:cs typeface="Times New Roman" pitchFamily="18" charset="0"/>
              </a:rPr>
              <a:t>skydrive</a:t>
            </a:r>
            <a:r>
              <a:rPr lang="en-US" dirty="0">
                <a:solidFill>
                  <a:schemeClr val="bg1"/>
                </a:solidFill>
                <a:latin typeface="Times New Roman" pitchFamily="18" charset="0"/>
                <a:cs typeface="Times New Roman" pitchFamily="18" charset="0"/>
              </a:rPr>
              <a:t>) and </a:t>
            </a:r>
            <a:r>
              <a:rPr lang="en-US" dirty="0" err="1">
                <a:solidFill>
                  <a:schemeClr val="bg1"/>
                </a:solidFill>
                <a:latin typeface="Times New Roman" pitchFamily="18" charset="0"/>
                <a:cs typeface="Times New Roman" pitchFamily="18" charset="0"/>
              </a:rPr>
              <a:t>xbox</a:t>
            </a:r>
            <a:r>
              <a:rPr lang="en-US" dirty="0">
                <a:solidFill>
                  <a:schemeClr val="bg1"/>
                </a:solidFill>
                <a:latin typeface="Times New Roman" pitchFamily="18" charset="0"/>
                <a:cs typeface="Times New Roman" pitchFamily="18" charset="0"/>
              </a:rPr>
              <a:t> live </a:t>
            </a:r>
          </a:p>
          <a:p>
            <a:pPr algn="just"/>
            <a:r>
              <a:rPr lang="en-US" dirty="0">
                <a:solidFill>
                  <a:schemeClr val="bg1"/>
                </a:solidFill>
                <a:latin typeface="Times New Roman" pitchFamily="18" charset="0"/>
                <a:cs typeface="Times New Roman" pitchFamily="18" charset="0"/>
              </a:rPr>
              <a:t>     services)</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The Windows Store service for </a:t>
            </a:r>
          </a:p>
          <a:p>
            <a:pPr algn="just"/>
            <a:r>
              <a:rPr lang="en-US" dirty="0">
                <a:solidFill>
                  <a:schemeClr val="bg1"/>
                </a:solidFill>
                <a:latin typeface="Times New Roman" pitchFamily="18" charset="0"/>
                <a:cs typeface="Times New Roman" pitchFamily="18" charset="0"/>
              </a:rPr>
              <a:t>     software distribution</a:t>
            </a:r>
          </a:p>
        </p:txBody>
      </p:sp>
      <p:pic>
        <p:nvPicPr>
          <p:cNvPr id="1026" name="Picture 2" descr="Image result for windows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203598"/>
            <a:ext cx="4104456" cy="282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7584" y="474807"/>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10</a:t>
            </a:r>
            <a:endParaRPr lang="ko-KR" altLang="en-US" dirty="0"/>
          </a:p>
        </p:txBody>
      </p:sp>
      <p:sp>
        <p:nvSpPr>
          <p:cNvPr id="7" name="TextBox 6"/>
          <p:cNvSpPr txBox="1"/>
          <p:nvPr/>
        </p:nvSpPr>
        <p:spPr>
          <a:xfrm>
            <a:off x="323528" y="1376645"/>
            <a:ext cx="3960439" cy="3693319"/>
          </a:xfrm>
          <a:prstGeom prst="rect">
            <a:avLst/>
          </a:prstGeom>
          <a:noFill/>
        </p:spPr>
        <p:txBody>
          <a:bodyPr wrap="square" rtlCol="0">
            <a:spAutoFit/>
          </a:bodyPr>
          <a:lstStyle/>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Addresses shortcomings in the user </a:t>
            </a:r>
          </a:p>
          <a:p>
            <a:pPr algn="just"/>
            <a:r>
              <a:rPr lang="en-US" dirty="0">
                <a:solidFill>
                  <a:schemeClr val="bg1"/>
                </a:solidFill>
                <a:latin typeface="Times New Roman" pitchFamily="18" charset="0"/>
                <a:cs typeface="Times New Roman" pitchFamily="18" charset="0"/>
              </a:rPr>
              <a:t>     interface first introduced with </a:t>
            </a:r>
          </a:p>
          <a:p>
            <a:pPr algn="just"/>
            <a:r>
              <a:rPr lang="en-US" dirty="0">
                <a:solidFill>
                  <a:schemeClr val="bg1"/>
                </a:solidFill>
                <a:latin typeface="Times New Roman" pitchFamily="18" charset="0"/>
                <a:cs typeface="Times New Roman" pitchFamily="18" charset="0"/>
              </a:rPr>
              <a:t>     windows 8</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The return of the start menu</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A virtual desktop system</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The ability to run windows store apps within windows on the desktop rather than in full-screen mode</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Includes new icons and right-click     context menus, default printer          management, four times as many tiles allowed in the start menu, find My   Device, and Edge updates.</a:t>
            </a:r>
          </a:p>
        </p:txBody>
      </p:sp>
      <p:pic>
        <p:nvPicPr>
          <p:cNvPr id="3074" name="Picture 2" descr="Image result for windows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4783" y="1613138"/>
            <a:ext cx="4723721" cy="268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7584" y="474807"/>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Windows 11</a:t>
            </a:r>
            <a:endParaRPr lang="ko-KR" altLang="en-US" dirty="0"/>
          </a:p>
        </p:txBody>
      </p:sp>
      <p:sp>
        <p:nvSpPr>
          <p:cNvPr id="7" name="TextBox 6"/>
          <p:cNvSpPr txBox="1"/>
          <p:nvPr/>
        </p:nvSpPr>
        <p:spPr>
          <a:xfrm>
            <a:off x="372074" y="1002067"/>
            <a:ext cx="3960439" cy="2031325"/>
          </a:xfrm>
          <a:prstGeom prst="rect">
            <a:avLst/>
          </a:prstGeom>
          <a:noFill/>
        </p:spPr>
        <p:txBody>
          <a:bodyPr wrap="square" rtlCol="0">
            <a:spAutoFit/>
          </a:bodyPr>
          <a:lstStyle/>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Start Menu Folders </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New Touch Gesture</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Improved quick Access</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Do Not Disturb &amp; Focus Mode </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Live Captions </a:t>
            </a:r>
          </a:p>
          <a:p>
            <a:pPr marL="285750" indent="-285750" algn="just">
              <a:buFont typeface="Arial" pitchFamily="34" charset="0"/>
              <a:buChar char="•"/>
            </a:pPr>
            <a:r>
              <a:rPr lang="en-US" dirty="0">
                <a:solidFill>
                  <a:schemeClr val="bg1"/>
                </a:solidFill>
                <a:latin typeface="Times New Roman" pitchFamily="18" charset="0"/>
                <a:cs typeface="Times New Roman" pitchFamily="18" charset="0"/>
              </a:rPr>
              <a:t>Redesigned Task Manager </a:t>
            </a:r>
          </a:p>
          <a:p>
            <a:pPr marL="285750" indent="-285750" algn="just">
              <a:buFont typeface="Arial" pitchFamily="34" charset="0"/>
              <a:buChar char="•"/>
            </a:pPr>
            <a:endParaRPr lang="en-US" dirty="0">
              <a:solidFill>
                <a:schemeClr val="bg1"/>
              </a:solidFill>
              <a:latin typeface="Times New Roman" pitchFamily="18" charset="0"/>
              <a:cs typeface="Times New Roman" pitchFamily="18" charset="0"/>
            </a:endParaRPr>
          </a:p>
        </p:txBody>
      </p:sp>
      <p:pic>
        <p:nvPicPr>
          <p:cNvPr id="2050" name="Picture 2" descr="Windows 11 is no longer compatible with Oracle VirtualBox VMs">
            <a:extLst>
              <a:ext uri="{FF2B5EF4-FFF2-40B4-BE49-F238E27FC236}">
                <a16:creationId xmlns:a16="http://schemas.microsoft.com/office/drawing/2014/main" xmlns="" id="{BC827189-0149-4B2A-8632-FDAAB0F15E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552" y="1376645"/>
            <a:ext cx="4727448" cy="2659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D31D53C8-CC09-4C98-B98B-596A4BBFF99A}"/>
              </a:ext>
            </a:extLst>
          </p:cNvPr>
          <p:cNvSpPr txBox="1"/>
          <p:nvPr/>
        </p:nvSpPr>
        <p:spPr>
          <a:xfrm>
            <a:off x="288035" y="3158672"/>
            <a:ext cx="4572000"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Beautiful, more consistent new design.</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Great window layout options.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Strong video gaming updates.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Performance-improving features.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Better multi-monitor functionality.</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Planned support for Android apps.</a:t>
            </a:r>
          </a:p>
        </p:txBody>
      </p:sp>
      <p:sp>
        <p:nvSpPr>
          <p:cNvPr id="9" name="TextBox 8">
            <a:extLst>
              <a:ext uri="{FF2B5EF4-FFF2-40B4-BE49-F238E27FC236}">
                <a16:creationId xmlns:a16="http://schemas.microsoft.com/office/drawing/2014/main" xmlns="" id="{13DE31E7-2B89-4290-AF95-9EB172C581BC}"/>
              </a:ext>
            </a:extLst>
          </p:cNvPr>
          <p:cNvSpPr txBox="1"/>
          <p:nvPr/>
        </p:nvSpPr>
        <p:spPr>
          <a:xfrm>
            <a:off x="294931" y="2573897"/>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2400" b="1" dirty="0"/>
              <a:t>Advantages</a:t>
            </a:r>
            <a:r>
              <a:rPr lang="en-US" altLang="ko-KR" dirty="0"/>
              <a:t> </a:t>
            </a:r>
            <a:endParaRPr lang="ko-KR" altLang="en-US" dirty="0"/>
          </a:p>
        </p:txBody>
      </p:sp>
    </p:spTree>
    <p:extLst>
      <p:ext uri="{BB962C8B-B14F-4D97-AF65-F5344CB8AC3E}">
        <p14:creationId xmlns:p14="http://schemas.microsoft.com/office/powerpoint/2010/main" val="1947023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123728" y="51470"/>
            <a:ext cx="4680520" cy="64807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Versions of Windows</a:t>
            </a:r>
          </a:p>
        </p:txBody>
      </p:sp>
      <p:pic>
        <p:nvPicPr>
          <p:cNvPr id="7" name="Picture 6" descr="https://www.incredimailsupports.com/wp-content/uploads/2016/03/new-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9542"/>
            <a:ext cx="9144000" cy="444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024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67744" y="123478"/>
            <a:ext cx="4176464"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t>Application in Windows</a:t>
            </a:r>
            <a:endParaRPr lang="ko-KR" altLang="en-US" dirty="0"/>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915566"/>
            <a:ext cx="6084168" cy="41044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653" y="1347614"/>
            <a:ext cx="2941171" cy="2862322"/>
          </a:xfrm>
          <a:prstGeom prst="rect">
            <a:avLst/>
          </a:prstGeom>
          <a:noFill/>
        </p:spPr>
        <p:txBody>
          <a:bodyPr wrap="square" rtlCol="0">
            <a:spAutoFit/>
          </a:bodyPr>
          <a:lstStyle/>
          <a:p>
            <a:pPr marL="285750" indent="-285750" algn="just">
              <a:buFont typeface="Wingdings" pitchFamily="2" charset="2"/>
              <a:buChar char="q"/>
            </a:pPr>
            <a:r>
              <a:rPr lang="en-US" dirty="0">
                <a:solidFill>
                  <a:schemeClr val="bg1"/>
                </a:solidFill>
                <a:latin typeface="Times New Roman" pitchFamily="18" charset="0"/>
                <a:cs typeface="Times New Roman" pitchFamily="18" charset="0"/>
              </a:rPr>
              <a:t>We can find almost all  types of application in windows store. Which we need in our daily     life.</a:t>
            </a:r>
          </a:p>
          <a:p>
            <a:pPr marL="285750" indent="-285750" algn="just">
              <a:buFont typeface="Wingdings" pitchFamily="2" charset="2"/>
              <a:buChar char="q"/>
            </a:pPr>
            <a:r>
              <a:rPr lang="en-US" dirty="0">
                <a:solidFill>
                  <a:schemeClr val="bg1"/>
                </a:solidFill>
                <a:latin typeface="Times New Roman" pitchFamily="18" charset="0"/>
                <a:cs typeface="Times New Roman" pitchFamily="18" charset="0"/>
              </a:rPr>
              <a:t>Many applications like Adobe Photoshop Enterprise, Adobe Reader, Facebook, Messenger, Media Players </a:t>
            </a:r>
            <a:r>
              <a:rPr lang="en-US" dirty="0" err="1">
                <a:solidFill>
                  <a:schemeClr val="bg1"/>
                </a:solidFill>
                <a:latin typeface="Times New Roman" pitchFamily="18" charset="0"/>
                <a:cs typeface="Times New Roman" pitchFamily="18" charset="0"/>
              </a:rPr>
              <a:t>etc</a:t>
            </a:r>
            <a:r>
              <a:rPr lang="en-US" dirty="0">
                <a:solidFill>
                  <a:schemeClr val="bg1"/>
                </a:solidFill>
                <a:latin typeface="Times New Roman" pitchFamily="18" charset="0"/>
                <a:cs typeface="Times New Roman" pitchFamily="18" charset="0"/>
              </a:rPr>
              <a:t> can be found in Windows Store.  </a:t>
            </a:r>
          </a:p>
        </p:txBody>
      </p:sp>
    </p:spTree>
    <p:extLst>
      <p:ext uri="{BB962C8B-B14F-4D97-AF65-F5344CB8AC3E}">
        <p14:creationId xmlns:p14="http://schemas.microsoft.com/office/powerpoint/2010/main" val="331367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494574" y="229422"/>
            <a:ext cx="4237666" cy="614136"/>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Most Common Features</a:t>
            </a:r>
          </a:p>
        </p:txBody>
      </p:sp>
      <p:sp>
        <p:nvSpPr>
          <p:cNvPr id="33" name="TextBox 32"/>
          <p:cNvSpPr txBox="1"/>
          <p:nvPr/>
        </p:nvSpPr>
        <p:spPr>
          <a:xfrm>
            <a:off x="880255" y="1241670"/>
            <a:ext cx="5184576" cy="3330399"/>
          </a:xfrm>
          <a:prstGeom prst="rect">
            <a:avLst/>
          </a:prstGeom>
          <a:noFill/>
        </p:spPr>
        <p:txBody>
          <a:bodyPr wrap="square" rtlCol="0">
            <a:spAutoFit/>
          </a:bodyPr>
          <a:lstStyle/>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Program Execution</a:t>
            </a:r>
          </a:p>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Providing user interface</a:t>
            </a:r>
          </a:p>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Handling input/output operations</a:t>
            </a:r>
          </a:p>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Error handling</a:t>
            </a:r>
          </a:p>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Memory management</a:t>
            </a:r>
          </a:p>
          <a:p>
            <a:pPr marL="285750" indent="-285750">
              <a:lnSpc>
                <a:spcPct val="200000"/>
              </a:lnSpc>
              <a:buFont typeface="Wingdings" pitchFamily="2" charset="2"/>
              <a:buChar char="q"/>
            </a:pPr>
            <a:r>
              <a:rPr lang="en-US" dirty="0">
                <a:solidFill>
                  <a:schemeClr val="bg1"/>
                </a:solidFill>
                <a:latin typeface="Times New Roman" pitchFamily="18" charset="0"/>
                <a:cs typeface="Times New Roman" pitchFamily="18" charset="0"/>
              </a:rPr>
              <a:t>Process management</a:t>
            </a:r>
          </a:p>
        </p:txBody>
      </p:sp>
    </p:spTree>
    <p:extLst>
      <p:ext uri="{BB962C8B-B14F-4D97-AF65-F5344CB8AC3E}">
        <p14:creationId xmlns:p14="http://schemas.microsoft.com/office/powerpoint/2010/main" val="56233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7680" y="48802"/>
            <a:ext cx="4752528" cy="954107"/>
          </a:xfrm>
          <a:prstGeom prst="rect">
            <a:avLst/>
          </a:prstGeom>
          <a:noFill/>
        </p:spPr>
        <p:txBody>
          <a:bodyPr wrap="square" rtlCol="0">
            <a:spAutoFit/>
          </a:bodyPr>
          <a:lstStyle/>
          <a:p>
            <a:pPr algn="ctr"/>
            <a:r>
              <a:rPr lang="en-US" sz="2800" dirty="0">
                <a:solidFill>
                  <a:schemeClr val="accent4">
                    <a:lumMod val="60000"/>
                    <a:lumOff val="40000"/>
                  </a:schemeClr>
                </a:solidFill>
                <a:latin typeface="Times New Roman" pitchFamily="18" charset="0"/>
                <a:cs typeface="Times New Roman" pitchFamily="18" charset="0"/>
              </a:rPr>
              <a:t>What is meant by </a:t>
            </a:r>
          </a:p>
          <a:p>
            <a:pPr algn="ctr"/>
            <a:r>
              <a:rPr lang="en-US" sz="2800" dirty="0">
                <a:solidFill>
                  <a:schemeClr val="accent4">
                    <a:lumMod val="60000"/>
                    <a:lumOff val="40000"/>
                  </a:schemeClr>
                </a:solidFill>
                <a:latin typeface="Times New Roman" pitchFamily="18" charset="0"/>
                <a:cs typeface="Times New Roman" pitchFamily="18" charset="0"/>
              </a:rPr>
              <a:t>Windows Operating System?</a:t>
            </a:r>
          </a:p>
        </p:txBody>
      </p:sp>
      <p:sp>
        <p:nvSpPr>
          <p:cNvPr id="5" name="TextBox 4"/>
          <p:cNvSpPr txBox="1"/>
          <p:nvPr/>
        </p:nvSpPr>
        <p:spPr>
          <a:xfrm>
            <a:off x="3203848" y="1131590"/>
            <a:ext cx="5868144" cy="1477328"/>
          </a:xfrm>
          <a:prstGeom prst="rect">
            <a:avLst/>
          </a:prstGeom>
          <a:noFill/>
        </p:spPr>
        <p:txBody>
          <a:bodyPr wrap="square" rtlCol="0">
            <a:spAutoFit/>
          </a:bodyPr>
          <a:lstStyle/>
          <a:p>
            <a:pPr marL="285750" indent="-285750" algn="just">
              <a:buFont typeface="Wingdings" pitchFamily="2" charset="2"/>
              <a:buChar char="v"/>
            </a:pPr>
            <a:r>
              <a:rPr lang="en-US" dirty="0">
                <a:solidFill>
                  <a:schemeClr val="accent4">
                    <a:lumMod val="60000"/>
                    <a:lumOff val="40000"/>
                  </a:schemeClr>
                </a:solidFill>
                <a:latin typeface="Times New Roman" pitchFamily="18" charset="0"/>
                <a:cs typeface="Times New Roman" pitchFamily="18" charset="0"/>
              </a:rPr>
              <a:t>A group of several graphical operating system families, all of which are developed, marketed, and sold by Microsoft.</a:t>
            </a:r>
          </a:p>
          <a:p>
            <a:pPr marL="285750" indent="-285750" algn="just">
              <a:buFont typeface="Wingdings" pitchFamily="2" charset="2"/>
              <a:buChar char="v"/>
            </a:pPr>
            <a:r>
              <a:rPr lang="en-US" dirty="0">
                <a:solidFill>
                  <a:schemeClr val="accent4">
                    <a:lumMod val="60000"/>
                    <a:lumOff val="40000"/>
                  </a:schemeClr>
                </a:solidFill>
                <a:latin typeface="Times New Roman" pitchFamily="18" charset="0"/>
                <a:cs typeface="Times New Roman" pitchFamily="18" charset="0"/>
              </a:rPr>
              <a:t>As a graphical operating system shell for MS-DOS in response to the growing interest in graphical user interfaces </a:t>
            </a:r>
          </a:p>
          <a:p>
            <a:pPr algn="just"/>
            <a:r>
              <a:rPr lang="en-US" dirty="0">
                <a:solidFill>
                  <a:schemeClr val="accent4">
                    <a:lumMod val="60000"/>
                    <a:lumOff val="40000"/>
                  </a:schemeClr>
                </a:solidFill>
                <a:latin typeface="Times New Roman" pitchFamily="18" charset="0"/>
                <a:cs typeface="Times New Roman" pitchFamily="18" charset="0"/>
              </a:rPr>
              <a:t>     (GUIs).</a:t>
            </a:r>
          </a:p>
        </p:txBody>
      </p:sp>
      <p:pic>
        <p:nvPicPr>
          <p:cNvPr id="3074" name="Picture 2" descr="C:\Users\Jui\Downloads\a36a352046aae40069544c35e9aec5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304" y="2859782"/>
            <a:ext cx="6372200" cy="219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9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57352C9-1DDB-4B4E-9CC7-B88207ED5ACC}"/>
              </a:ext>
            </a:extLst>
          </p:cNvPr>
          <p:cNvSpPr txBox="1">
            <a:spLocks/>
          </p:cNvSpPr>
          <p:nvPr/>
        </p:nvSpPr>
        <p:spPr>
          <a:xfrm>
            <a:off x="1267076" y="107825"/>
            <a:ext cx="6329260" cy="807741"/>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GB" dirty="0"/>
              <a:t>Functions of an operating system</a:t>
            </a:r>
            <a:endParaRPr lang="en-US" dirty="0"/>
          </a:p>
        </p:txBody>
      </p:sp>
      <p:sp>
        <p:nvSpPr>
          <p:cNvPr id="5" name="Content Placeholder 2">
            <a:extLst>
              <a:ext uri="{FF2B5EF4-FFF2-40B4-BE49-F238E27FC236}">
                <a16:creationId xmlns:a16="http://schemas.microsoft.com/office/drawing/2014/main" xmlns="" id="{1356D3F4-8226-4E8B-80A9-9EC0E64BE129}"/>
              </a:ext>
            </a:extLst>
          </p:cNvPr>
          <p:cNvSpPr txBox="1">
            <a:spLocks/>
          </p:cNvSpPr>
          <p:nvPr/>
        </p:nvSpPr>
        <p:spPr>
          <a:xfrm>
            <a:off x="323529" y="987574"/>
            <a:ext cx="8287072" cy="4032448"/>
          </a:xfrm>
          <a:prstGeom prst="rect">
            <a:avLst/>
          </a:prstGeom>
        </p:spPr>
        <p:txBody>
          <a:bodyPr numCol="2">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GB" sz="2400" b="1" u="sng" dirty="0">
                <a:solidFill>
                  <a:schemeClr val="bg1"/>
                </a:solidFill>
                <a:latin typeface="Times New Roman" panose="02020603050405020304" pitchFamily="18" charset="0"/>
                <a:cs typeface="Times New Roman" panose="02020603050405020304" pitchFamily="18" charset="0"/>
              </a:rPr>
              <a:t>Process management</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Code execution</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Context switching</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Multitasking</a:t>
            </a:r>
          </a:p>
          <a:p>
            <a:pPr lvl="1">
              <a:buFont typeface="Wingdings" pitchFamily="2" charset="2"/>
              <a:buChar char="q"/>
            </a:pPr>
            <a:endParaRPr lang="en-GB" sz="200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startAt="2"/>
            </a:pPr>
            <a:r>
              <a:rPr lang="en-GB" sz="2400" b="1" u="sng" dirty="0">
                <a:solidFill>
                  <a:schemeClr val="bg1"/>
                </a:solidFill>
                <a:latin typeface="Times New Roman" panose="02020603050405020304" pitchFamily="18" charset="0"/>
                <a:cs typeface="Times New Roman" panose="02020603050405020304" pitchFamily="18" charset="0"/>
              </a:rPr>
              <a:t>Memory management</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Allocation</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Sharing</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Protection</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Virtual memory</a:t>
            </a:r>
          </a:p>
          <a:p>
            <a:pPr marL="514350" indent="-514350">
              <a:buFont typeface="+mj-lt"/>
              <a:buAutoNum type="arabicPeriod" startAt="3"/>
            </a:pPr>
            <a:r>
              <a:rPr lang="en-GB" sz="2400" b="1" u="sng" dirty="0">
                <a:solidFill>
                  <a:schemeClr val="bg1"/>
                </a:solidFill>
                <a:latin typeface="Times New Roman" panose="02020603050405020304" pitchFamily="18" charset="0"/>
                <a:cs typeface="Times New Roman" panose="02020603050405020304" pitchFamily="18" charset="0"/>
              </a:rPr>
              <a:t>Device management</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Input / Output</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Disk access</a:t>
            </a:r>
          </a:p>
          <a:p>
            <a:pPr lvl="1">
              <a:buFont typeface="Wingdings" pitchFamily="2" charset="2"/>
              <a:buChar char="q"/>
            </a:pPr>
            <a:r>
              <a:rPr lang="en-GB" sz="2000" dirty="0">
                <a:solidFill>
                  <a:schemeClr val="bg1"/>
                </a:solidFill>
                <a:latin typeface="Times New Roman" panose="02020603050405020304" pitchFamily="18" charset="0"/>
                <a:cs typeface="Times New Roman" panose="02020603050405020304" pitchFamily="18" charset="0"/>
              </a:rPr>
              <a:t>Interrupt handling</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3">
            <a:extLst>
              <a:ext uri="{FF2B5EF4-FFF2-40B4-BE49-F238E27FC236}">
                <a16:creationId xmlns:a16="http://schemas.microsoft.com/office/drawing/2014/main" xmlns="" id="{EFCC7BD6-813D-490E-9312-1845BBE8EC35}"/>
              </a:ext>
            </a:extLst>
          </p:cNvPr>
          <p:cNvSpPr txBox="1">
            <a:spLocks/>
          </p:cNvSpPr>
          <p:nvPr/>
        </p:nvSpPr>
        <p:spPr>
          <a:xfrm>
            <a:off x="8610600" y="6356350"/>
            <a:ext cx="1651111" cy="222491"/>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A357BE0-C126-4B13-9A9D-F63D195921B2}" type="slidenum">
              <a:rPr lang="en-US" smtClean="0"/>
              <a:pPr/>
              <a:t>20</a:t>
            </a:fld>
            <a:endParaRPr lang="en-US"/>
          </a:p>
        </p:txBody>
      </p:sp>
    </p:spTree>
    <p:extLst>
      <p:ext uri="{BB962C8B-B14F-4D97-AF65-F5344CB8AC3E}">
        <p14:creationId xmlns:p14="http://schemas.microsoft.com/office/powerpoint/2010/main" val="104812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stretch>
            <a:fillRect/>
          </a:stretch>
        </p:blipFill>
        <p:spPr>
          <a:xfrm>
            <a:off x="4139952" y="1059582"/>
            <a:ext cx="4824536" cy="3744415"/>
          </a:xfrm>
          <a:prstGeom prst="rect">
            <a:avLst/>
          </a:prstGeom>
        </p:spPr>
      </p:pic>
      <p:sp>
        <p:nvSpPr>
          <p:cNvPr id="5" name="Text Placeholder 3"/>
          <p:cNvSpPr>
            <a:spLocks noGrp="1"/>
          </p:cNvSpPr>
          <p:nvPr>
            <p:ph type="body" sz="half" idx="4294967295"/>
          </p:nvPr>
        </p:nvSpPr>
        <p:spPr>
          <a:xfrm>
            <a:off x="333820" y="1662447"/>
            <a:ext cx="3590108" cy="2637495"/>
          </a:xfrm>
          <a:prstGeom prst="rect">
            <a:avLst/>
          </a:prstGeom>
        </p:spPr>
        <p:txBody>
          <a:bodyPr>
            <a:normAutofit/>
          </a:bodyPr>
          <a:lstStyle/>
          <a:p>
            <a:pPr>
              <a:buFont typeface="Wingdings" pitchFamily="2" charset="2"/>
              <a:buChar char="q"/>
            </a:pPr>
            <a:r>
              <a:rPr lang="en-US" sz="2400" dirty="0">
                <a:solidFill>
                  <a:schemeClr val="bg1"/>
                </a:solidFill>
                <a:latin typeface="Times New Roman" panose="02020603050405020304" pitchFamily="18" charset="0"/>
                <a:cs typeface="Times New Roman" panose="02020603050405020304" pitchFamily="18" charset="0"/>
              </a:rPr>
              <a:t>Any one can install any types of software &amp; games into windows.</a:t>
            </a:r>
          </a:p>
          <a:p>
            <a:pPr>
              <a:buFont typeface="Wingdings" pitchFamily="2" charset="2"/>
              <a:buChar char="q"/>
            </a:pPr>
            <a:r>
              <a:rPr lang="en-US" sz="2400" dirty="0">
                <a:solidFill>
                  <a:schemeClr val="bg1"/>
                </a:solidFill>
                <a:latin typeface="Times New Roman" panose="02020603050405020304" pitchFamily="18" charset="0"/>
                <a:cs typeface="Times New Roman" panose="02020603050405020304" pitchFamily="18" charset="0"/>
              </a:rPr>
              <a:t>It is compatible of all types of software &amp;  games.</a:t>
            </a:r>
          </a:p>
          <a:p>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xmlns="" id="{2885A2BE-9808-4EC9-B909-3DCE13830A88}"/>
              </a:ext>
            </a:extLst>
          </p:cNvPr>
          <p:cNvSpPr txBox="1">
            <a:spLocks/>
          </p:cNvSpPr>
          <p:nvPr/>
        </p:nvSpPr>
        <p:spPr>
          <a:xfrm>
            <a:off x="2771800" y="205781"/>
            <a:ext cx="2664296" cy="70978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Compatibility</a:t>
            </a:r>
          </a:p>
        </p:txBody>
      </p:sp>
    </p:spTree>
    <p:extLst>
      <p:ext uri="{BB962C8B-B14F-4D97-AF65-F5344CB8AC3E}">
        <p14:creationId xmlns:p14="http://schemas.microsoft.com/office/powerpoint/2010/main" val="284925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39752" y="195486"/>
            <a:ext cx="4014922"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Security</a:t>
            </a:r>
          </a:p>
        </p:txBody>
      </p:sp>
      <p:pic>
        <p:nvPicPr>
          <p:cNvPr id="4" name="Picture 2" descr="Image result for security of windows operating syst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092" y="538687"/>
            <a:ext cx="3155412" cy="196105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p:cNvSpPr txBox="1">
            <a:spLocks/>
          </p:cNvSpPr>
          <p:nvPr/>
        </p:nvSpPr>
        <p:spPr>
          <a:xfrm>
            <a:off x="10365389" y="6300144"/>
            <a:ext cx="1047371" cy="128084"/>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A357BE0-C126-4B13-9A9D-F63D195921B2}" type="slidenum">
              <a:rPr lang="en-US" smtClean="0"/>
              <a:pPr/>
              <a:t>22</a:t>
            </a:fld>
            <a:endParaRPr lang="en-US"/>
          </a:p>
        </p:txBody>
      </p:sp>
      <p:sp>
        <p:nvSpPr>
          <p:cNvPr id="6" name="Text Placeholder 3"/>
          <p:cNvSpPr>
            <a:spLocks noGrp="1"/>
          </p:cNvSpPr>
          <p:nvPr>
            <p:ph type="body" sz="half" idx="4294967295"/>
          </p:nvPr>
        </p:nvSpPr>
        <p:spPr>
          <a:xfrm>
            <a:off x="1835696" y="987574"/>
            <a:ext cx="4117396" cy="3811588"/>
          </a:xfrm>
          <a:prstGeom prst="rect">
            <a:avLst/>
          </a:prstGeom>
        </p:spPr>
        <p:txBody>
          <a:bodyPr>
            <a:normAutofit lnSpcReduction="10000"/>
          </a:bodyPr>
          <a:lstStyle/>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It is less secured than other Operating System   due to its popularity.</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There are about 60,000 viruses known for Windows.</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There are numerous anti virus program in </a:t>
            </a:r>
          </a:p>
          <a:p>
            <a:pPr marL="0" indent="0">
              <a:buNone/>
            </a:pPr>
            <a:r>
              <a:rPr lang="en-US" sz="2800" dirty="0">
                <a:solidFill>
                  <a:schemeClr val="bg1"/>
                </a:solidFill>
                <a:latin typeface="Times New Roman" panose="02020603050405020304" pitchFamily="18" charset="0"/>
                <a:cs typeface="Times New Roman" panose="02020603050405020304" pitchFamily="18" charset="0"/>
              </a:rPr>
              <a:t>      windows.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2584487"/>
            <a:ext cx="3179382" cy="250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3991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555776" y="51470"/>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Popularity</a:t>
            </a:r>
          </a:p>
        </p:txBody>
      </p:sp>
      <p:pic>
        <p:nvPicPr>
          <p:cNvPr id="5" name="Content Placeholder 3" descr="C:\Users\MuhammadAminur\Desktop\ars_os_share_10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5" y="915566"/>
            <a:ext cx="6220199" cy="3695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a:spLocks noGrp="1"/>
          </p:cNvSpPr>
          <p:nvPr>
            <p:ph type="body" sz="half" idx="4294967295"/>
          </p:nvPr>
        </p:nvSpPr>
        <p:spPr>
          <a:xfrm>
            <a:off x="107504" y="1635646"/>
            <a:ext cx="2736303" cy="2664296"/>
          </a:xfrm>
          <a:prstGeom prst="rect">
            <a:avLst/>
          </a:prstGeom>
        </p:spPr>
        <p:txBody>
          <a:bodyPr>
            <a:normAutofit fontScale="70000" lnSpcReduction="20000"/>
          </a:bodyPr>
          <a:lstStyle/>
          <a:p>
            <a:pPr>
              <a:buSzPct val="100000"/>
              <a:buFont typeface="Wingdings" pitchFamily="2" charset="2"/>
              <a:buChar char="q"/>
            </a:pPr>
            <a:r>
              <a:rPr lang="en-US" sz="2800" dirty="0">
                <a:latin typeface="Times New Roman" panose="02020603050405020304" pitchFamily="18" charset="0"/>
                <a:cs typeface="Times New Roman" panose="02020603050405020304" pitchFamily="18" charset="0"/>
              </a:rPr>
              <a:t>Currently Windows   is the most popular  OS</a:t>
            </a:r>
          </a:p>
          <a:p>
            <a:pPr>
              <a:buSzPct val="100000"/>
              <a:buFont typeface="Wingdings" pitchFamily="2" charset="2"/>
              <a:buChar char="q"/>
            </a:pPr>
            <a:r>
              <a:rPr lang="en-US" sz="2800" dirty="0">
                <a:latin typeface="Times New Roman" panose="02020603050405020304" pitchFamily="18" charset="0"/>
                <a:cs typeface="Times New Roman" panose="02020603050405020304" pitchFamily="18" charset="0"/>
              </a:rPr>
              <a:t>About 63.07% of total user, uses Windows Operating System.</a:t>
            </a:r>
          </a:p>
          <a:p>
            <a:pPr>
              <a:buSzPct val="100000"/>
              <a:buFont typeface="Wingdings" pitchFamily="2" charset="2"/>
              <a:buChar char="q"/>
            </a:pPr>
            <a:r>
              <a:rPr lang="en-US" sz="2800" dirty="0">
                <a:latin typeface="Times New Roman" panose="02020603050405020304" pitchFamily="18" charset="0"/>
                <a:cs typeface="Times New Roman" panose="02020603050405020304" pitchFamily="18" charset="0"/>
              </a:rPr>
              <a:t>People like Windows OS because of its Low Price as well as the GUI’s. </a:t>
            </a:r>
          </a:p>
        </p:txBody>
      </p:sp>
    </p:spTree>
    <p:extLst>
      <p:ext uri="{BB962C8B-B14F-4D97-AF65-F5344CB8AC3E}">
        <p14:creationId xmlns:p14="http://schemas.microsoft.com/office/powerpoint/2010/main" val="2602381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38" y="843558"/>
            <a:ext cx="5598566" cy="30253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555776" y="51470"/>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Popularity (Cont.)</a:t>
            </a:r>
          </a:p>
        </p:txBody>
      </p:sp>
      <p:sp>
        <p:nvSpPr>
          <p:cNvPr id="6" name="Text Placeholder 3"/>
          <p:cNvSpPr>
            <a:spLocks noGrp="1"/>
          </p:cNvSpPr>
          <p:nvPr>
            <p:ph type="body" sz="half" idx="4294967295"/>
          </p:nvPr>
        </p:nvSpPr>
        <p:spPr>
          <a:xfrm>
            <a:off x="107504" y="1347614"/>
            <a:ext cx="3402434" cy="2736304"/>
          </a:xfrm>
          <a:prstGeom prst="rect">
            <a:avLst/>
          </a:prstGeom>
        </p:spPr>
        <p:txBody>
          <a:bodyPr>
            <a:normAutofit fontScale="85000" lnSpcReduction="20000"/>
          </a:bodyPr>
          <a:lstStyle/>
          <a:p>
            <a:pPr>
              <a:buSzPct val="100000"/>
              <a:buFont typeface="Wingdings" pitchFamily="2" charset="2"/>
              <a:buChar char="q"/>
            </a:pPr>
            <a:r>
              <a:rPr lang="en-US" sz="2400" dirty="0">
                <a:latin typeface="Times New Roman" panose="02020603050405020304" pitchFamily="18" charset="0"/>
                <a:cs typeface="Times New Roman" panose="02020603050405020304" pitchFamily="18" charset="0"/>
              </a:rPr>
              <a:t>Now a days Windows Operating System provides the highest amount of vendors among all the Operating System</a:t>
            </a:r>
          </a:p>
          <a:p>
            <a:pPr>
              <a:buSzPct val="100000"/>
              <a:buFont typeface="Wingdings" pitchFamily="2" charset="2"/>
              <a:buChar char="q"/>
            </a:pPr>
            <a:r>
              <a:rPr lang="en-US" sz="2400" dirty="0">
                <a:latin typeface="Times New Roman" panose="02020603050405020304" pitchFamily="18" charset="0"/>
                <a:cs typeface="Times New Roman" panose="02020603050405020304" pitchFamily="18" charset="0"/>
              </a:rPr>
              <a:t>Windows OS provides more than 50% of the total Vendors while Mac OS X provides about 20% and Linux provides about 25%. </a:t>
            </a:r>
          </a:p>
        </p:txBody>
      </p:sp>
    </p:spTree>
    <p:extLst>
      <p:ext uri="{BB962C8B-B14F-4D97-AF65-F5344CB8AC3E}">
        <p14:creationId xmlns:p14="http://schemas.microsoft.com/office/powerpoint/2010/main" val="1323879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half" idx="4294967295"/>
          </p:nvPr>
        </p:nvSpPr>
        <p:spPr>
          <a:xfrm>
            <a:off x="2339752" y="123478"/>
            <a:ext cx="2858688" cy="720080"/>
          </a:xfrm>
          <a:prstGeom prst="rect">
            <a:avLst/>
          </a:prstGeom>
        </p:spPr>
        <p:txBody>
          <a:bodyPr anchor="ctr"/>
          <a:lstStyle/>
          <a:p>
            <a:pPr marL="0" indent="0" algn="ctr">
              <a:buNone/>
            </a:pPr>
            <a:r>
              <a:rPr lang="en-US" sz="4800" b="1" dirty="0">
                <a:solidFill>
                  <a:schemeClr val="accent2"/>
                </a:solidFill>
                <a:latin typeface="Times New Roman" pitchFamily="18" charset="0"/>
                <a:cs typeface="Times New Roman" pitchFamily="18" charset="0"/>
              </a:rPr>
              <a:t>Price?</a:t>
            </a:r>
          </a:p>
        </p:txBody>
      </p:sp>
      <p:sp>
        <p:nvSpPr>
          <p:cNvPr id="6" name="Text Placeholder 3"/>
          <p:cNvSpPr>
            <a:spLocks noGrp="1"/>
          </p:cNvSpPr>
          <p:nvPr>
            <p:ph type="body" sz="half" idx="4294967295"/>
          </p:nvPr>
        </p:nvSpPr>
        <p:spPr>
          <a:xfrm>
            <a:off x="179512" y="1203598"/>
            <a:ext cx="4464496" cy="3024336"/>
          </a:xfrm>
          <a:prstGeom prst="rect">
            <a:avLst/>
          </a:prstGeom>
        </p:spPr>
        <p:txBody>
          <a:bodyPr>
            <a:normAutofit/>
          </a:bodyPr>
          <a:lstStyle/>
          <a:p>
            <a:pPr>
              <a:buFont typeface="Wingdings" pitchFamily="2" charset="2"/>
              <a:buChar char="q"/>
            </a:pPr>
            <a:r>
              <a:rPr lang="en-US" sz="2800" dirty="0">
                <a:latin typeface="Times New Roman" panose="02020603050405020304" pitchFamily="18" charset="0"/>
                <a:cs typeface="Times New Roman" panose="02020603050405020304" pitchFamily="18" charset="0"/>
              </a:rPr>
              <a:t>Windows is less expensive.</a:t>
            </a:r>
          </a:p>
          <a:p>
            <a:pPr>
              <a:buFont typeface="Wingdings" pitchFamily="2" charset="2"/>
              <a:buChar char="q"/>
            </a:pPr>
            <a:r>
              <a:rPr lang="en-US" sz="2800" dirty="0">
                <a:latin typeface="Times New Roman" panose="02020603050405020304" pitchFamily="18" charset="0"/>
                <a:cs typeface="Times New Roman" panose="02020603050405020304" pitchFamily="18" charset="0"/>
              </a:rPr>
              <a:t>It can be found around 40% cheaper than a  Mac.</a:t>
            </a:r>
          </a:p>
          <a:p>
            <a:pPr>
              <a:buFont typeface="Wingdings" pitchFamily="2" charset="2"/>
              <a:buChar char="q"/>
            </a:pPr>
            <a:r>
              <a:rPr lang="en-US" sz="2800" dirty="0">
                <a:latin typeface="Times New Roman" panose="02020603050405020304" pitchFamily="18" charset="0"/>
                <a:cs typeface="Times New Roman" panose="02020603050405020304" pitchFamily="18" charset="0"/>
              </a:rPr>
              <a:t>Current prices are available on Amazan.com</a:t>
            </a:r>
          </a:p>
          <a:p>
            <a:pPr>
              <a:buFont typeface="Wingdings" pitchFamily="2" charset="2"/>
              <a:buChar char="q"/>
            </a:pPr>
            <a:endParaRPr lang="en-US" sz="2800" dirty="0">
              <a:latin typeface="Times New Roman" panose="02020603050405020304" pitchFamily="18" charset="0"/>
              <a:cs typeface="Times New Roman" panose="02020603050405020304" pitchFamily="18" charset="0"/>
            </a:endParaRPr>
          </a:p>
        </p:txBody>
      </p:sp>
      <p:pic>
        <p:nvPicPr>
          <p:cNvPr id="7" name="Content Placeholder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31590"/>
            <a:ext cx="4392488" cy="3096344"/>
          </a:xfrm>
          <a:prstGeom prst="rect">
            <a:avLst/>
          </a:prstGeom>
        </p:spPr>
      </p:pic>
    </p:spTree>
    <p:extLst>
      <p:ext uri="{BB962C8B-B14F-4D97-AF65-F5344CB8AC3E}">
        <p14:creationId xmlns:p14="http://schemas.microsoft.com/office/powerpoint/2010/main" val="193286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DCDF1383-4C60-434C-AE3F-34D0233CCB6F}"/>
              </a:ext>
            </a:extLst>
          </p:cNvPr>
          <p:cNvSpPr txBox="1">
            <a:spLocks/>
          </p:cNvSpPr>
          <p:nvPr/>
        </p:nvSpPr>
        <p:spPr>
          <a:xfrm>
            <a:off x="1763688" y="251621"/>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Functionality of Operating System </a:t>
            </a:r>
          </a:p>
        </p:txBody>
      </p:sp>
      <p:sp>
        <p:nvSpPr>
          <p:cNvPr id="6" name="Text Placeholder 5">
            <a:extLst>
              <a:ext uri="{FF2B5EF4-FFF2-40B4-BE49-F238E27FC236}">
                <a16:creationId xmlns:a16="http://schemas.microsoft.com/office/drawing/2014/main" xmlns="" id="{FCC65245-18EC-4946-B17B-BE790E6CE2A2}"/>
              </a:ext>
            </a:extLst>
          </p:cNvPr>
          <p:cNvSpPr>
            <a:spLocks noGrp="1"/>
          </p:cNvSpPr>
          <p:nvPr>
            <p:ph type="body" sz="quarter" idx="10"/>
          </p:nvPr>
        </p:nvSpPr>
        <p:spPr>
          <a:xfrm>
            <a:off x="539552" y="1011648"/>
            <a:ext cx="3239344" cy="576064"/>
          </a:xfrm>
        </p:spPr>
        <p:txBody>
          <a:bodyPr/>
          <a:lstStyle/>
          <a:p>
            <a:pPr algn="l"/>
            <a:r>
              <a:rPr lang="en-US" sz="2800" b="1" dirty="0">
                <a:solidFill>
                  <a:schemeClr val="bg1"/>
                </a:solidFill>
                <a:latin typeface="Bahnschrift SemiBold Condensed" panose="020B0502040204020203" pitchFamily="34" charset="0"/>
              </a:rPr>
              <a:t>Process Management </a:t>
            </a:r>
          </a:p>
          <a:p>
            <a:pPr algn="l"/>
            <a:endParaRPr lang="en-US" sz="2800" b="1" dirty="0">
              <a:solidFill>
                <a:schemeClr val="bg1"/>
              </a:solidFill>
              <a:latin typeface="Bahnschrift SemiBold Condensed" panose="020B0502040204020203" pitchFamily="34" charset="0"/>
            </a:endParaRPr>
          </a:p>
        </p:txBody>
      </p:sp>
      <p:sp>
        <p:nvSpPr>
          <p:cNvPr id="8" name="TextBox 7">
            <a:extLst>
              <a:ext uri="{FF2B5EF4-FFF2-40B4-BE49-F238E27FC236}">
                <a16:creationId xmlns:a16="http://schemas.microsoft.com/office/drawing/2014/main" xmlns="" id="{D6D5EFE0-064A-4A54-9FB0-2BFBCC011839}"/>
              </a:ext>
            </a:extLst>
          </p:cNvPr>
          <p:cNvSpPr txBox="1"/>
          <p:nvPr/>
        </p:nvSpPr>
        <p:spPr>
          <a:xfrm>
            <a:off x="539552" y="1299680"/>
            <a:ext cx="8064896" cy="3724096"/>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The processor is the execution of a program that accomplishes the specified work in that program. It can be defined as an execution unit where a program runs. It is also called CPU Scheduling.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b="1" dirty="0">
                <a:solidFill>
                  <a:schemeClr val="bg1"/>
                </a:solidFill>
                <a:latin typeface="Times New Roman" panose="02020603050405020304" pitchFamily="18" charset="0"/>
                <a:cs typeface="Times New Roman" panose="02020603050405020304" pitchFamily="18" charset="0"/>
              </a:rPr>
              <a:t>Activities of process management: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All process start to shut down </a:t>
            </a:r>
          </a:p>
          <a:p>
            <a:pPr marL="285750" indent="-28575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Booting, Open, save, install, copy, print etc.</a:t>
            </a:r>
          </a:p>
          <a:p>
            <a:pPr marL="285750" indent="-28575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Creation &amp; deletion of user &amp; system process </a:t>
            </a:r>
          </a:p>
          <a:p>
            <a:pPr marL="285750" indent="-28575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Detailed discussion: </a:t>
            </a:r>
            <a:r>
              <a:rPr lang="en-US" sz="2000" dirty="0">
                <a:solidFill>
                  <a:srgbClr val="0000CC"/>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https://www.youtube.com/watch?v=OrM7nZcxXZU</a:t>
            </a:r>
            <a:endParaRPr lang="en-US" sz="2000" dirty="0">
              <a:solidFill>
                <a:srgbClr val="0000CC"/>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42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E6AF218-01A8-491C-9F63-CD4119C8E390}"/>
              </a:ext>
            </a:extLst>
          </p:cNvPr>
          <p:cNvSpPr txBox="1"/>
          <p:nvPr/>
        </p:nvSpPr>
        <p:spPr>
          <a:xfrm>
            <a:off x="395536" y="1275606"/>
            <a:ext cx="8640960" cy="4247317"/>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It is the management of the main or primary memory. Whatever program is executed,</a:t>
            </a:r>
          </a:p>
          <a:p>
            <a:r>
              <a:rPr lang="en-US" dirty="0">
                <a:solidFill>
                  <a:schemeClr val="bg1"/>
                </a:solidFill>
                <a:latin typeface="Times New Roman" panose="02020603050405020304" pitchFamily="18" charset="0"/>
                <a:cs typeface="Times New Roman" panose="02020603050405020304" pitchFamily="18" charset="0"/>
              </a:rPr>
              <a:t>it has to be present in the main memory.  Main memory is a quick storage area that </a:t>
            </a:r>
          </a:p>
          <a:p>
            <a:r>
              <a:rPr lang="en-US" dirty="0">
                <a:solidFill>
                  <a:schemeClr val="bg1"/>
                </a:solidFill>
                <a:latin typeface="Times New Roman" panose="02020603050405020304" pitchFamily="18" charset="0"/>
                <a:cs typeface="Times New Roman" panose="02020603050405020304" pitchFamily="18" charset="0"/>
              </a:rPr>
              <a:t>may be accessed directly by the CPU. When the program is completed, the memory </a:t>
            </a:r>
          </a:p>
          <a:p>
            <a:r>
              <a:rPr lang="en-US" dirty="0">
                <a:solidFill>
                  <a:schemeClr val="bg1"/>
                </a:solidFill>
                <a:latin typeface="Times New Roman" panose="02020603050405020304" pitchFamily="18" charset="0"/>
                <a:cs typeface="Times New Roman" panose="02020603050405020304" pitchFamily="18" charset="0"/>
              </a:rPr>
              <a:t>region is released and can be used by other programs. Therefore, there can be more</a:t>
            </a:r>
          </a:p>
          <a:p>
            <a:pPr algn="just"/>
            <a:r>
              <a:rPr lang="en-US" dirty="0">
                <a:solidFill>
                  <a:schemeClr val="bg1"/>
                </a:solidFill>
                <a:latin typeface="Times New Roman" panose="02020603050405020304" pitchFamily="18" charset="0"/>
                <a:cs typeface="Times New Roman" panose="02020603050405020304" pitchFamily="18" charset="0"/>
              </a:rPr>
              <a:t>than one program present at a time. </a:t>
            </a:r>
          </a:p>
          <a:p>
            <a:pPr algn="just"/>
            <a:endPar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US"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operating system:</a:t>
            </a:r>
          </a:p>
          <a:p>
            <a:pPr marL="285750" indent="-285750" algn="just">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Allocates and deallocates the memory.</a:t>
            </a:r>
          </a:p>
          <a:p>
            <a:pPr marL="285750" indent="-285750" algn="just">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Keeps a record of which part of primary memory is used by whom and how much.</a:t>
            </a:r>
          </a:p>
          <a:p>
            <a:pPr marL="285750" indent="-285750" algn="just">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Distributes the memory while multiprocessing.</a:t>
            </a:r>
          </a:p>
          <a:p>
            <a:pPr marL="285750" indent="-285750" algn="just">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In multiprogramming, the operating system selects which processes acquire memory</a:t>
            </a:r>
          </a:p>
          <a:p>
            <a:pPr algn="just"/>
            <a:r>
              <a:rPr lang="en-US" dirty="0">
                <a:solidFill>
                  <a:schemeClr val="bg1"/>
                </a:solidFill>
                <a:latin typeface="Times New Roman" panose="02020603050405020304" pitchFamily="18" charset="0"/>
                <a:cs typeface="Times New Roman" panose="02020603050405020304" pitchFamily="18" charset="0"/>
              </a:rPr>
              <a:t>     when and how much memory they get.</a:t>
            </a:r>
          </a:p>
          <a:p>
            <a:pPr marL="285750" indent="-285750" algn="just">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Detailed Discussion: </a:t>
            </a:r>
            <a:r>
              <a:rPr lang="en-US" dirty="0">
                <a:solidFill>
                  <a:srgbClr val="0000CC"/>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https://www.youtube.com/watch?v=qdkxXygc3rE</a:t>
            </a:r>
            <a:endParaRPr lang="en-US" dirty="0">
              <a:solidFill>
                <a:srgbClr val="0000CC"/>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xmlns="" id="{BF67E91D-C5E3-4161-AC8E-1F2C427D517E}"/>
              </a:ext>
            </a:extLst>
          </p:cNvPr>
          <p:cNvSpPr txBox="1">
            <a:spLocks/>
          </p:cNvSpPr>
          <p:nvPr/>
        </p:nvSpPr>
        <p:spPr>
          <a:xfrm>
            <a:off x="1295636" y="123478"/>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Functionality of Operating System </a:t>
            </a:r>
          </a:p>
        </p:txBody>
      </p:sp>
      <p:sp>
        <p:nvSpPr>
          <p:cNvPr id="9" name="Text Placeholder 5">
            <a:extLst>
              <a:ext uri="{FF2B5EF4-FFF2-40B4-BE49-F238E27FC236}">
                <a16:creationId xmlns:a16="http://schemas.microsoft.com/office/drawing/2014/main" xmlns="" id="{1404510A-A50E-4081-8B4E-3571207EA2FE}"/>
              </a:ext>
            </a:extLst>
          </p:cNvPr>
          <p:cNvSpPr>
            <a:spLocks noGrp="1"/>
          </p:cNvSpPr>
          <p:nvPr>
            <p:ph type="body" sz="quarter" idx="10"/>
          </p:nvPr>
        </p:nvSpPr>
        <p:spPr>
          <a:xfrm>
            <a:off x="415256" y="1055852"/>
            <a:ext cx="2803134" cy="255078"/>
          </a:xfrm>
        </p:spPr>
        <p:txBody>
          <a:bodyPr/>
          <a:lstStyle/>
          <a:p>
            <a:pPr algn="l"/>
            <a:r>
              <a:rPr lang="en-US" sz="2800" b="1" dirty="0">
                <a:solidFill>
                  <a:schemeClr val="bg1"/>
                </a:solidFill>
                <a:latin typeface="Bahnschrift SemiBold Condensed" panose="020B0502040204020203" pitchFamily="34" charset="0"/>
              </a:rPr>
              <a:t>Memory Management </a:t>
            </a:r>
          </a:p>
          <a:p>
            <a:endParaRPr lang="en-US" sz="2800" b="1" dirty="0">
              <a:solidFill>
                <a:schemeClr val="bg1"/>
              </a:solidFill>
              <a:latin typeface="Bahnschrift SemiBold Condensed" panose="020B0502040204020203" pitchFamily="34" charset="0"/>
            </a:endParaRPr>
          </a:p>
        </p:txBody>
      </p:sp>
    </p:spTree>
    <p:extLst>
      <p:ext uri="{BB962C8B-B14F-4D97-AF65-F5344CB8AC3E}">
        <p14:creationId xmlns:p14="http://schemas.microsoft.com/office/powerpoint/2010/main" val="1702002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BF67E91D-C5E3-4161-AC8E-1F2C427D517E}"/>
              </a:ext>
            </a:extLst>
          </p:cNvPr>
          <p:cNvSpPr txBox="1">
            <a:spLocks/>
          </p:cNvSpPr>
          <p:nvPr/>
        </p:nvSpPr>
        <p:spPr>
          <a:xfrm>
            <a:off x="1295636" y="123478"/>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Functionality of Operating System </a:t>
            </a:r>
          </a:p>
        </p:txBody>
      </p:sp>
      <p:sp>
        <p:nvSpPr>
          <p:cNvPr id="9" name="Text Placeholder 5">
            <a:extLst>
              <a:ext uri="{FF2B5EF4-FFF2-40B4-BE49-F238E27FC236}">
                <a16:creationId xmlns:a16="http://schemas.microsoft.com/office/drawing/2014/main" xmlns="" id="{1404510A-A50E-4081-8B4E-3571207EA2FE}"/>
              </a:ext>
            </a:extLst>
          </p:cNvPr>
          <p:cNvSpPr>
            <a:spLocks noGrp="1"/>
          </p:cNvSpPr>
          <p:nvPr>
            <p:ph type="body" sz="quarter" idx="10"/>
          </p:nvPr>
        </p:nvSpPr>
        <p:spPr>
          <a:xfrm>
            <a:off x="415256" y="1055852"/>
            <a:ext cx="2803134" cy="255078"/>
          </a:xfrm>
        </p:spPr>
        <p:txBody>
          <a:bodyPr/>
          <a:lstStyle/>
          <a:p>
            <a:pPr algn="l"/>
            <a:r>
              <a:rPr lang="en-US" sz="2800" b="1" dirty="0">
                <a:solidFill>
                  <a:schemeClr val="bg1"/>
                </a:solidFill>
                <a:latin typeface="Bahnschrift SemiBold Condensed" panose="020B0502040204020203" pitchFamily="34" charset="0"/>
              </a:rPr>
              <a:t>Device Management </a:t>
            </a:r>
          </a:p>
          <a:p>
            <a:endParaRPr lang="en-US" sz="2800" b="1" dirty="0">
              <a:solidFill>
                <a:schemeClr val="bg1"/>
              </a:solidFill>
              <a:latin typeface="Bahnschrift SemiBold Condensed" panose="020B0502040204020203" pitchFamily="34" charset="0"/>
            </a:endParaRPr>
          </a:p>
        </p:txBody>
      </p:sp>
      <p:sp>
        <p:nvSpPr>
          <p:cNvPr id="3" name="TextBox 2">
            <a:extLst>
              <a:ext uri="{FF2B5EF4-FFF2-40B4-BE49-F238E27FC236}">
                <a16:creationId xmlns:a16="http://schemas.microsoft.com/office/drawing/2014/main" xmlns="" id="{813C6BA9-C3D8-4813-98A5-CC146A5AEC69}"/>
              </a:ext>
            </a:extLst>
          </p:cNvPr>
          <p:cNvSpPr txBox="1"/>
          <p:nvPr/>
        </p:nvSpPr>
        <p:spPr>
          <a:xfrm>
            <a:off x="415256" y="1310930"/>
            <a:ext cx="8477224" cy="3447098"/>
          </a:xfrm>
          <a:prstGeom prst="rect">
            <a:avLst/>
          </a:prstGeom>
          <a:noFill/>
        </p:spPr>
        <p:txBody>
          <a:bodyPr wrap="square" rtlCol="0">
            <a:spAutoFit/>
          </a:bodyPr>
          <a:lstStyle/>
          <a:p>
            <a:pPr algn="just"/>
            <a:r>
              <a:rPr lang="en-US" sz="2000" b="0" i="0" dirty="0">
                <a:solidFill>
                  <a:schemeClr val="bg1"/>
                </a:solidFill>
                <a:effectLst/>
                <a:latin typeface="Times New Roman" panose="02020603050405020304" pitchFamily="18" charset="0"/>
                <a:cs typeface="Times New Roman" panose="02020603050405020304" pitchFamily="18" charset="0"/>
              </a:rPr>
              <a:t>An operating system regulates device connection using drivers. The processes </a:t>
            </a:r>
          </a:p>
          <a:p>
            <a:pPr algn="just"/>
            <a:r>
              <a:rPr lang="en-US" sz="2000" b="0" i="0" dirty="0">
                <a:solidFill>
                  <a:schemeClr val="bg1"/>
                </a:solidFill>
                <a:effectLst/>
                <a:latin typeface="Times New Roman" panose="02020603050405020304" pitchFamily="18" charset="0"/>
                <a:cs typeface="Times New Roman" panose="02020603050405020304" pitchFamily="18" charset="0"/>
              </a:rPr>
              <a:t>may require devices for their use. This management is done by the OS. It controls Input/Output devices like disk, microphone, keyboard, printer, magnetic tape, </a:t>
            </a:r>
          </a:p>
          <a:p>
            <a:pPr algn="just"/>
            <a:r>
              <a:rPr lang="en-US" sz="2000" b="0" i="0" dirty="0">
                <a:solidFill>
                  <a:schemeClr val="bg1"/>
                </a:solidFill>
                <a:effectLst/>
                <a:latin typeface="Times New Roman" panose="02020603050405020304" pitchFamily="18" charset="0"/>
                <a:cs typeface="Times New Roman" panose="02020603050405020304" pitchFamily="18" charset="0"/>
              </a:rPr>
              <a:t>USB ports, camcorder, scanner, </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b="1" dirty="0">
                <a:solidFill>
                  <a:schemeClr val="bg1"/>
                </a:solidFill>
                <a:latin typeface="Times New Roman" panose="02020603050405020304" pitchFamily="18" charset="0"/>
                <a:cs typeface="Times New Roman" panose="02020603050405020304" pitchFamily="18" charset="0"/>
              </a:rPr>
              <a:t>The operating system:</a:t>
            </a:r>
          </a:p>
          <a:p>
            <a:pPr algn="just"/>
            <a:endParaRPr lang="en-US" sz="20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Allocates and deallocates devices to different processes.</a:t>
            </a:r>
          </a:p>
          <a:p>
            <a:pPr marL="285750" indent="-28575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Keeps records of the devices.</a:t>
            </a:r>
          </a:p>
          <a:p>
            <a:pPr marL="285750" indent="-285750" algn="jus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Decides which process can use which device for how much time.</a:t>
            </a:r>
          </a:p>
          <a:p>
            <a:endParaRPr lang="en-US" dirty="0"/>
          </a:p>
        </p:txBody>
      </p:sp>
    </p:spTree>
    <p:extLst>
      <p:ext uri="{BB962C8B-B14F-4D97-AF65-F5344CB8AC3E}">
        <p14:creationId xmlns:p14="http://schemas.microsoft.com/office/powerpoint/2010/main" val="160940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406ADE8-14BF-47F6-A82A-F047810653E9}"/>
              </a:ext>
            </a:extLst>
          </p:cNvPr>
          <p:cNvSpPr txBox="1">
            <a:spLocks/>
          </p:cNvSpPr>
          <p:nvPr/>
        </p:nvSpPr>
        <p:spPr>
          <a:xfrm>
            <a:off x="1421650" y="267494"/>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Deadlock</a:t>
            </a:r>
          </a:p>
        </p:txBody>
      </p:sp>
      <p:sp>
        <p:nvSpPr>
          <p:cNvPr id="5" name="TextBox 4">
            <a:extLst>
              <a:ext uri="{FF2B5EF4-FFF2-40B4-BE49-F238E27FC236}">
                <a16:creationId xmlns:a16="http://schemas.microsoft.com/office/drawing/2014/main" xmlns="" id="{D0C8BF21-35D6-4D71-B28C-C71F47C5FE6B}"/>
              </a:ext>
            </a:extLst>
          </p:cNvPr>
          <p:cNvSpPr txBox="1"/>
          <p:nvPr/>
        </p:nvSpPr>
        <p:spPr>
          <a:xfrm>
            <a:off x="197768" y="1275606"/>
            <a:ext cx="8748464" cy="1569660"/>
          </a:xfrm>
          <a:prstGeom prst="rect">
            <a:avLst/>
          </a:prstGeom>
          <a:noFill/>
        </p:spPr>
        <p:txBody>
          <a:bodyPr wrap="square" rtlCol="0">
            <a:spAutoFit/>
          </a:bodyPr>
          <a:lstStyle/>
          <a:p>
            <a:pPr algn="just"/>
            <a:r>
              <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Deadlock is a situation where the execution of two or more processes is blocked because each process holds some resource and waits for another resource held by some other process.</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xmlns="" id="{60FE0BB1-7F82-422E-8C4B-06C219B3B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433599"/>
            <a:ext cx="32575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7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2328" y="2715766"/>
            <a:ext cx="6012160" cy="2308324"/>
          </a:xfrm>
          <a:prstGeom prst="rect">
            <a:avLst/>
          </a:prstGeom>
          <a:noFill/>
        </p:spPr>
        <p:txBody>
          <a:bodyPr wrap="square" rtlCol="0">
            <a:spAutoFit/>
          </a:bodyPr>
          <a:lstStyle/>
          <a:p>
            <a:pPr marL="285750" indent="-285750" algn="just">
              <a:buFont typeface="Wingdings" pitchFamily="2" charset="2"/>
              <a:buChar char="v"/>
            </a:pPr>
            <a:r>
              <a:rPr lang="en-US" dirty="0">
                <a:solidFill>
                  <a:schemeClr val="accent4">
                    <a:lumMod val="60000"/>
                    <a:lumOff val="40000"/>
                  </a:schemeClr>
                </a:solidFill>
                <a:latin typeface="Times New Roman" pitchFamily="18" charset="0"/>
                <a:cs typeface="Times New Roman" pitchFamily="18" charset="0"/>
              </a:rPr>
              <a:t>As of December 2017, the most recent version of Windows for PCs, tablets, smartphones and embedded devices is </a:t>
            </a:r>
          </a:p>
          <a:p>
            <a:pPr algn="just"/>
            <a:r>
              <a:rPr lang="en-US" dirty="0">
                <a:solidFill>
                  <a:schemeClr val="accent4">
                    <a:lumMod val="60000"/>
                    <a:lumOff val="40000"/>
                  </a:schemeClr>
                </a:solidFill>
                <a:latin typeface="Times New Roman" pitchFamily="18" charset="0"/>
                <a:cs typeface="Times New Roman" pitchFamily="18" charset="0"/>
              </a:rPr>
              <a:t>     Windows 10. </a:t>
            </a:r>
          </a:p>
          <a:p>
            <a:pPr algn="just"/>
            <a:endParaRPr lang="en-US" dirty="0">
              <a:solidFill>
                <a:schemeClr val="accent4">
                  <a:lumMod val="60000"/>
                  <a:lumOff val="40000"/>
                </a:schemeClr>
              </a:solidFill>
              <a:latin typeface="Times New Roman" pitchFamily="18" charset="0"/>
              <a:cs typeface="Times New Roman" pitchFamily="18" charset="0"/>
            </a:endParaRPr>
          </a:p>
          <a:p>
            <a:pPr marL="285750" indent="-285750" algn="just">
              <a:buFont typeface="Wingdings" pitchFamily="2" charset="2"/>
              <a:buChar char="v"/>
            </a:pPr>
            <a:r>
              <a:rPr lang="en-US" dirty="0">
                <a:solidFill>
                  <a:schemeClr val="accent4">
                    <a:lumMod val="60000"/>
                    <a:lumOff val="40000"/>
                  </a:schemeClr>
                </a:solidFill>
                <a:latin typeface="Times New Roman" pitchFamily="18" charset="0"/>
                <a:cs typeface="Times New Roman" pitchFamily="18" charset="0"/>
              </a:rPr>
              <a:t>The most recent versions for server computers is Windows Server 2016.</a:t>
            </a:r>
          </a:p>
          <a:p>
            <a:pPr marL="285750" indent="-285750" algn="just">
              <a:buFont typeface="Wingdings" pitchFamily="2" charset="2"/>
              <a:buChar char="v"/>
            </a:pPr>
            <a:endParaRPr lang="en-US" dirty="0">
              <a:solidFill>
                <a:schemeClr val="accent4">
                  <a:lumMod val="60000"/>
                  <a:lumOff val="40000"/>
                </a:schemeClr>
              </a:solidFill>
              <a:latin typeface="Times New Roman" pitchFamily="18" charset="0"/>
              <a:cs typeface="Times New Roman" pitchFamily="18" charset="0"/>
            </a:endParaRPr>
          </a:p>
          <a:p>
            <a:endParaRPr lang="en-US" dirty="0">
              <a:solidFill>
                <a:schemeClr val="accent4">
                  <a:lumMod val="60000"/>
                  <a:lumOff val="40000"/>
                </a:schemeClr>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xmlns="" id="{A985A635-A792-41D7-B06B-8F59C9F639FE}"/>
              </a:ext>
            </a:extLst>
          </p:cNvPr>
          <p:cNvPicPr>
            <a:picLocks noChangeAspect="1"/>
          </p:cNvPicPr>
          <p:nvPr/>
        </p:nvPicPr>
        <p:blipFill>
          <a:blip r:embed="rId2"/>
          <a:stretch>
            <a:fillRect/>
          </a:stretch>
        </p:blipFill>
        <p:spPr>
          <a:xfrm>
            <a:off x="3923928" y="41287"/>
            <a:ext cx="5184576" cy="2458455"/>
          </a:xfrm>
          <a:prstGeom prst="rect">
            <a:avLst/>
          </a:prstGeom>
        </p:spPr>
      </p:pic>
    </p:spTree>
    <p:extLst>
      <p:ext uri="{BB962C8B-B14F-4D97-AF65-F5344CB8AC3E}">
        <p14:creationId xmlns:p14="http://schemas.microsoft.com/office/powerpoint/2010/main" val="4053642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175812-17E7-4B99-B26C-138C78236C5B}"/>
              </a:ext>
            </a:extLst>
          </p:cNvPr>
          <p:cNvSpPr txBox="1"/>
          <p:nvPr/>
        </p:nvSpPr>
        <p:spPr>
          <a:xfrm>
            <a:off x="539552" y="915566"/>
            <a:ext cx="8748464" cy="4247317"/>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Here, </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Process P1 holds resource R1 and waits for resource R2 which is held by process P2.</a:t>
            </a:r>
          </a:p>
          <a:p>
            <a:pPr algn="just"/>
            <a:r>
              <a:rPr lang="en-US" dirty="0">
                <a:solidFill>
                  <a:schemeClr val="bg1"/>
                </a:solidFill>
                <a:latin typeface="Times New Roman" panose="02020603050405020304" pitchFamily="18" charset="0"/>
                <a:cs typeface="Times New Roman" panose="02020603050405020304" pitchFamily="18" charset="0"/>
              </a:rPr>
              <a:t>Process P2 holds resource R2 and waits for resource R1 which is held by process P1.</a:t>
            </a:r>
          </a:p>
          <a:p>
            <a:pPr algn="just"/>
            <a:r>
              <a:rPr lang="en-US" dirty="0">
                <a:solidFill>
                  <a:schemeClr val="bg1"/>
                </a:solidFill>
                <a:latin typeface="Times New Roman" panose="02020603050405020304" pitchFamily="18" charset="0"/>
                <a:cs typeface="Times New Roman" panose="02020603050405020304" pitchFamily="18" charset="0"/>
              </a:rPr>
              <a:t>None of the two processes can complete and release their resource.</a:t>
            </a:r>
          </a:p>
          <a:p>
            <a:pPr algn="just"/>
            <a:r>
              <a:rPr lang="en-US" dirty="0">
                <a:solidFill>
                  <a:schemeClr val="bg1"/>
                </a:solidFill>
                <a:latin typeface="Times New Roman" panose="02020603050405020304" pitchFamily="18" charset="0"/>
                <a:cs typeface="Times New Roman" panose="02020603050405020304" pitchFamily="18" charset="0"/>
              </a:rPr>
              <a:t>Thus, both the processes keep waiting infinitely.</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b="1" u="sng" dirty="0">
                <a:solidFill>
                  <a:schemeClr val="bg1"/>
                </a:solidFill>
                <a:latin typeface="Times New Roman" panose="02020603050405020304" pitchFamily="18" charset="0"/>
                <a:cs typeface="Times New Roman" panose="02020603050405020304" pitchFamily="18" charset="0"/>
              </a:rPr>
              <a:t>Conditions For Deadlock</a:t>
            </a:r>
          </a:p>
          <a:p>
            <a:pPr algn="just"/>
            <a:endParaRPr lang="en-US" b="1"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There are following 4 necessary conditions for the occurrence of deadlock-</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Mutual Exclusion</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Hold and Wait</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No preemption</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Circular wait</a:t>
            </a:r>
          </a:p>
          <a:p>
            <a:pPr algn="just"/>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xmlns="" id="{BF19416F-74AA-4B15-9FCF-CF4A4C8932F9}"/>
              </a:ext>
            </a:extLst>
          </p:cNvPr>
          <p:cNvSpPr txBox="1">
            <a:spLocks/>
          </p:cNvSpPr>
          <p:nvPr/>
        </p:nvSpPr>
        <p:spPr>
          <a:xfrm>
            <a:off x="1421650" y="267494"/>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Deadlock</a:t>
            </a:r>
          </a:p>
        </p:txBody>
      </p:sp>
    </p:spTree>
    <p:extLst>
      <p:ext uri="{BB962C8B-B14F-4D97-AF65-F5344CB8AC3E}">
        <p14:creationId xmlns:p14="http://schemas.microsoft.com/office/powerpoint/2010/main" val="473069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xmlns="" id="{992C26C7-83A9-4224-A81D-19289AAD967C}"/>
              </a:ext>
            </a:extLst>
          </p:cNvPr>
          <p:cNvSpPr txBox="1"/>
          <p:nvPr/>
        </p:nvSpPr>
        <p:spPr>
          <a:xfrm>
            <a:off x="539552" y="1131590"/>
            <a:ext cx="8064896" cy="3538148"/>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00"/>
              </a:lnSpc>
            </a:pPr>
            <a:r>
              <a:rPr lang="en-US" sz="2000" b="0" i="0" dirty="0">
                <a:solidFill>
                  <a:srgbClr val="FFFFFF"/>
                </a:solidFill>
                <a:effectLst/>
                <a:latin typeface="Times New Roman" panose="02020603050405020304" pitchFamily="18" charset="0"/>
                <a:cs typeface="Times New Roman" panose="02020603050405020304" pitchFamily="18" charset="0"/>
              </a:rPr>
              <a:t>Paging is a storage mechanism used to retrieve processes from the secondary storage into the main memory in the form of pages.</a:t>
            </a:r>
          </a:p>
          <a:p>
            <a:pPr algn="just">
              <a:lnSpc>
                <a:spcPts val="2400"/>
              </a:lnSpc>
            </a:pPr>
            <a:endParaRPr lang="en-US" sz="2000" b="0" i="0" dirty="0">
              <a:solidFill>
                <a:srgbClr val="FFFFFF"/>
              </a:solidFill>
              <a:effectLst/>
              <a:latin typeface="Times New Roman" panose="02020603050405020304" pitchFamily="18" charset="0"/>
              <a:cs typeface="Times New Roman" panose="02020603050405020304" pitchFamily="18" charset="0"/>
            </a:endParaRPr>
          </a:p>
          <a:p>
            <a:pPr marL="342900" indent="-342900" algn="just">
              <a:lnSpc>
                <a:spcPts val="2400"/>
              </a:lnSpc>
              <a:buFont typeface="Arial" panose="020B0604020202020204" pitchFamily="34" charset="0"/>
              <a:buChar char="•"/>
            </a:pPr>
            <a:r>
              <a:rPr lang="en-US" sz="2000" b="0" i="0" dirty="0">
                <a:solidFill>
                  <a:srgbClr val="FFFFFF"/>
                </a:solidFill>
                <a:effectLst/>
                <a:latin typeface="Times New Roman" panose="02020603050405020304" pitchFamily="18" charset="0"/>
                <a:cs typeface="Times New Roman" panose="02020603050405020304" pitchFamily="18" charset="0"/>
              </a:rPr>
              <a:t>It divides each process in the form of pages. The main memory will also be divided in the form of frames.</a:t>
            </a:r>
          </a:p>
          <a:p>
            <a:pPr marL="342900" indent="-342900" algn="just">
              <a:lnSpc>
                <a:spcPts val="2400"/>
              </a:lnSpc>
              <a:buFont typeface="Arial" panose="020B0604020202020204" pitchFamily="34" charset="0"/>
              <a:buChar char="•"/>
            </a:pPr>
            <a:r>
              <a:rPr lang="en-US" sz="2000" b="0" i="0" dirty="0">
                <a:solidFill>
                  <a:srgbClr val="FFFFFF"/>
                </a:solidFill>
                <a:effectLst/>
                <a:latin typeface="Times New Roman" panose="02020603050405020304" pitchFamily="18" charset="0"/>
                <a:cs typeface="Times New Roman" panose="02020603050405020304" pitchFamily="18" charset="0"/>
              </a:rPr>
              <a:t>One page of the process is to be stored in one of the frames of the memory. The pages can be stored at the different locations of the memory but the priority is always to find the contiguous frames or holes.</a:t>
            </a:r>
          </a:p>
          <a:p>
            <a:pPr marL="342900" indent="-342900" algn="just">
              <a:lnSpc>
                <a:spcPts val="2400"/>
              </a:lnSpc>
              <a:buFont typeface="Arial" panose="020B0604020202020204" pitchFamily="34" charset="0"/>
              <a:buChar char="•"/>
            </a:pPr>
            <a:r>
              <a:rPr lang="en-US" sz="2000" b="0" i="0" dirty="0">
                <a:solidFill>
                  <a:srgbClr val="FFFFFF"/>
                </a:solidFill>
                <a:effectLst/>
                <a:latin typeface="Times New Roman" panose="02020603050405020304" pitchFamily="18" charset="0"/>
                <a:cs typeface="Times New Roman" panose="02020603050405020304" pitchFamily="18" charset="0"/>
              </a:rPr>
              <a:t>Pages of the process are brought into the main memory only when they are required otherwise they reside in the secondary storage.</a:t>
            </a:r>
          </a:p>
          <a:p>
            <a:pPr marL="356870" marR="6985" indent="-344805" algn="just">
              <a:lnSpc>
                <a:spcPct val="100000"/>
              </a:lnSpc>
              <a:spcBef>
                <a:spcPts val="1080"/>
              </a:spcBef>
              <a:buClr>
                <a:srgbClr val="FF3300"/>
              </a:buClr>
              <a:buFont typeface="Wingdings"/>
              <a:buChar char=""/>
              <a:tabLst>
                <a:tab pos="357505" algn="l"/>
              </a:tabLst>
            </a:pPr>
            <a:endParaRPr lang="en-US" sz="2000" dirty="0">
              <a:solidFill>
                <a:srgbClr val="FFFFFF"/>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xmlns="" id="{2CFD79D4-5E89-43ED-9A65-5E43BA9D0F6A}"/>
              </a:ext>
            </a:extLst>
          </p:cNvPr>
          <p:cNvSpPr txBox="1">
            <a:spLocks/>
          </p:cNvSpPr>
          <p:nvPr/>
        </p:nvSpPr>
        <p:spPr>
          <a:xfrm>
            <a:off x="1421650" y="267494"/>
            <a:ext cx="6300700" cy="465002"/>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effectLst>
                  <a:outerShdw blurRad="38100" dist="38100" dir="2700000" algn="tl">
                    <a:srgbClr val="000000">
                      <a:alpha val="43137"/>
                    </a:srgbClr>
                  </a:outerShdw>
                </a:effectLst>
              </a:rPr>
              <a:t>Paging </a:t>
            </a:r>
          </a:p>
        </p:txBody>
      </p:sp>
    </p:spTree>
    <p:extLst>
      <p:ext uri="{BB962C8B-B14F-4D97-AF65-F5344CB8AC3E}">
        <p14:creationId xmlns:p14="http://schemas.microsoft.com/office/powerpoint/2010/main" val="331041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555776" y="51470"/>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Paging </a:t>
            </a:r>
          </a:p>
        </p:txBody>
      </p:sp>
      <p:pic>
        <p:nvPicPr>
          <p:cNvPr id="7" name="Picture 2" descr="OS Paging">
            <a:extLst>
              <a:ext uri="{FF2B5EF4-FFF2-40B4-BE49-F238E27FC236}">
                <a16:creationId xmlns:a16="http://schemas.microsoft.com/office/drawing/2014/main" xmlns="" id="{BCB0D29B-E4DC-4AC3-8F1C-FECED3CD3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059582"/>
            <a:ext cx="4811241" cy="3924118"/>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6">
            <a:extLst>
              <a:ext uri="{FF2B5EF4-FFF2-40B4-BE49-F238E27FC236}">
                <a16:creationId xmlns:a16="http://schemas.microsoft.com/office/drawing/2014/main" xmlns="" id="{EA78A248-089D-47DD-97DC-3838509661B0}"/>
              </a:ext>
            </a:extLst>
          </p:cNvPr>
          <p:cNvSpPr txBox="1"/>
          <p:nvPr/>
        </p:nvSpPr>
        <p:spPr>
          <a:xfrm>
            <a:off x="539552" y="1131590"/>
            <a:ext cx="3384376" cy="2473754"/>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00"/>
              </a:lnSpc>
            </a:pPr>
            <a:r>
              <a:rPr lang="en-US" sz="2000" b="0" i="0" dirty="0">
                <a:solidFill>
                  <a:srgbClr val="333333"/>
                </a:solidFill>
                <a:effectLst/>
                <a:latin typeface="Times New Roman" panose="02020603050405020304" pitchFamily="18" charset="0"/>
                <a:cs typeface="Times New Roman" panose="02020603050405020304" pitchFamily="18" charset="0"/>
              </a:rPr>
              <a:t>Different operating system defines different frame sizes. The sizes of each frame must be equal. Considering the fact that the pages are mapped to the frames in Paging, page size needs to be as same as frame size.</a:t>
            </a: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2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555776" y="51470"/>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Paging </a:t>
            </a:r>
          </a:p>
        </p:txBody>
      </p:sp>
      <p:sp>
        <p:nvSpPr>
          <p:cNvPr id="9" name="object 6">
            <a:extLst>
              <a:ext uri="{FF2B5EF4-FFF2-40B4-BE49-F238E27FC236}">
                <a16:creationId xmlns:a16="http://schemas.microsoft.com/office/drawing/2014/main" xmlns="" id="{D9F3EA35-3716-48BA-9272-3C7F62F1FF59}"/>
              </a:ext>
            </a:extLst>
          </p:cNvPr>
          <p:cNvSpPr txBox="1"/>
          <p:nvPr/>
        </p:nvSpPr>
        <p:spPr>
          <a:xfrm>
            <a:off x="539552" y="1131590"/>
            <a:ext cx="8064896" cy="3704860"/>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i="0" dirty="0">
                <a:solidFill>
                  <a:srgbClr val="610B4B"/>
                </a:solidFill>
                <a:effectLst/>
                <a:latin typeface="Times New Roman" panose="02020603050405020304" pitchFamily="18" charset="0"/>
                <a:cs typeface="Times New Roman" panose="02020603050405020304" pitchFamily="18" charset="0"/>
              </a:rPr>
              <a:t>Example</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Let us consider the main memory size 16 </a:t>
            </a:r>
            <a:r>
              <a:rPr lang="en-US" sz="2000" b="0" i="0" dirty="0" err="1">
                <a:solidFill>
                  <a:srgbClr val="333333"/>
                </a:solidFill>
                <a:effectLst/>
                <a:latin typeface="Times New Roman" panose="02020603050405020304" pitchFamily="18" charset="0"/>
                <a:cs typeface="Times New Roman" panose="02020603050405020304" pitchFamily="18" charset="0"/>
              </a:rPr>
              <a:t>Kb</a:t>
            </a:r>
            <a:r>
              <a:rPr lang="en-US" sz="2000" b="0" i="0" dirty="0">
                <a:solidFill>
                  <a:srgbClr val="333333"/>
                </a:solidFill>
                <a:effectLst/>
                <a:latin typeface="Times New Roman" panose="02020603050405020304" pitchFamily="18" charset="0"/>
                <a:cs typeface="Times New Roman" panose="02020603050405020304" pitchFamily="18" charset="0"/>
              </a:rPr>
              <a:t> and Frame size is 1 KB therefore the main memory will be divided into the collection of 16 frames of 1 KB each.</a:t>
            </a:r>
          </a:p>
          <a:p>
            <a:pPr algn="just"/>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There are 4 processes in the system that is P1, P2, P3 and P4 of 4 KB each. Each process is divided into pages of 1 KB each so that one page can be stored in one frame.</a:t>
            </a:r>
          </a:p>
          <a:p>
            <a:pPr algn="just"/>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Initially, all the frames are empty therefore pages of the processes will get stored in the contiguous way.</a:t>
            </a:r>
          </a:p>
          <a:p>
            <a:pPr algn="just">
              <a:lnSpc>
                <a:spcPts val="2400"/>
              </a:lnSpc>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0890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OS Paging Example">
            <a:extLst>
              <a:ext uri="{FF2B5EF4-FFF2-40B4-BE49-F238E27FC236}">
                <a16:creationId xmlns:a16="http://schemas.microsoft.com/office/drawing/2014/main" xmlns="" id="{49127D66-5E16-4C4C-8611-47C1FDC48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710" y="350613"/>
            <a:ext cx="6298580" cy="44422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xmlns="" id="{5D2B6411-E5A6-4545-969A-170B2209005B}"/>
              </a:ext>
            </a:extLst>
          </p:cNvPr>
          <p:cNvSpPr txBox="1">
            <a:spLocks/>
          </p:cNvSpPr>
          <p:nvPr/>
        </p:nvSpPr>
        <p:spPr>
          <a:xfrm>
            <a:off x="-468560" y="-9427"/>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Paging </a:t>
            </a:r>
          </a:p>
        </p:txBody>
      </p:sp>
    </p:spTree>
    <p:extLst>
      <p:ext uri="{BB962C8B-B14F-4D97-AF65-F5344CB8AC3E}">
        <p14:creationId xmlns:p14="http://schemas.microsoft.com/office/powerpoint/2010/main" val="305575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879812" y="195486"/>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Threading </a:t>
            </a:r>
          </a:p>
        </p:txBody>
      </p:sp>
      <p:sp>
        <p:nvSpPr>
          <p:cNvPr id="9" name="object 6">
            <a:extLst>
              <a:ext uri="{FF2B5EF4-FFF2-40B4-BE49-F238E27FC236}">
                <a16:creationId xmlns:a16="http://schemas.microsoft.com/office/drawing/2014/main" xmlns="" id="{D9F3EA35-3716-48BA-9272-3C7F62F1FF59}"/>
              </a:ext>
            </a:extLst>
          </p:cNvPr>
          <p:cNvSpPr txBox="1"/>
          <p:nvPr/>
        </p:nvSpPr>
        <p:spPr>
          <a:xfrm>
            <a:off x="539552" y="843558"/>
            <a:ext cx="8064896" cy="3704860"/>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lnSpc>
                <a:spcPts val="2400"/>
              </a:lnSpc>
            </a:pPr>
            <a:r>
              <a:rPr lang="en-US" sz="2000" b="0" i="0" dirty="0">
                <a:effectLst/>
                <a:latin typeface="Times New Roman" panose="02020603050405020304" pitchFamily="18" charset="0"/>
                <a:cs typeface="Times New Roman" panose="02020603050405020304" pitchFamily="18" charset="0"/>
              </a:rPr>
              <a:t>A thread is a single sequential flow of execution of tasks of a process so it is also known as thread of execution or thread of control. There is a way of thread execution inside the process of any operating system.</a:t>
            </a:r>
          </a:p>
          <a:p>
            <a:pPr algn="just">
              <a:lnSpc>
                <a:spcPts val="2400"/>
              </a:lnSpc>
            </a:pPr>
            <a:endParaRPr lang="en-US" sz="2000" b="0" i="0" dirty="0">
              <a:effectLst/>
              <a:latin typeface="Times New Roman" panose="02020603050405020304" pitchFamily="18" charset="0"/>
              <a:cs typeface="Times New Roman" panose="02020603050405020304" pitchFamily="18" charset="0"/>
            </a:endParaRPr>
          </a:p>
          <a:p>
            <a:pPr marL="342900" indent="-342900" algn="just">
              <a:lnSpc>
                <a:spcPts val="24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here can be more than one thread inside a process. </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Each thread of the same process makes use of a separate program counter and a stack of activation records and control blocks.</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 Thread is often referred to as a lightweight process.</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process can be split down into so many threads. For example, in a browser, many tabs can be viewed as threads. MS Word uses many threads - formatting text from one thread, processing input from another thread, etc.</a:t>
            </a:r>
          </a:p>
        </p:txBody>
      </p:sp>
    </p:spTree>
    <p:extLst>
      <p:ext uri="{BB962C8B-B14F-4D97-AF65-F5344CB8AC3E}">
        <p14:creationId xmlns:p14="http://schemas.microsoft.com/office/powerpoint/2010/main" val="2395433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879811" y="104584"/>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Threading </a:t>
            </a:r>
          </a:p>
        </p:txBody>
      </p:sp>
      <p:pic>
        <p:nvPicPr>
          <p:cNvPr id="10244" name="Picture 4">
            <a:extLst>
              <a:ext uri="{FF2B5EF4-FFF2-40B4-BE49-F238E27FC236}">
                <a16:creationId xmlns:a16="http://schemas.microsoft.com/office/drawing/2014/main" xmlns="" id="{B31D9AF1-72DA-4772-B0FD-F1B23530E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651" y="915566"/>
            <a:ext cx="7464697" cy="389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460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879812" y="195486"/>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Threading </a:t>
            </a:r>
          </a:p>
        </p:txBody>
      </p:sp>
      <p:sp>
        <p:nvSpPr>
          <p:cNvPr id="9" name="object 6">
            <a:extLst>
              <a:ext uri="{FF2B5EF4-FFF2-40B4-BE49-F238E27FC236}">
                <a16:creationId xmlns:a16="http://schemas.microsoft.com/office/drawing/2014/main" xmlns="" id="{D9F3EA35-3716-48BA-9272-3C7F62F1FF59}"/>
              </a:ext>
            </a:extLst>
          </p:cNvPr>
          <p:cNvSpPr txBox="1"/>
          <p:nvPr/>
        </p:nvSpPr>
        <p:spPr>
          <a:xfrm>
            <a:off x="539552" y="843558"/>
            <a:ext cx="8064896" cy="3341749"/>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00"/>
              </a:lnSpc>
            </a:pPr>
            <a:r>
              <a:rPr lang="en-US" sz="2000" b="1" u="sng" dirty="0">
                <a:effectLst/>
                <a:latin typeface="Times New Roman" panose="02020603050405020304" pitchFamily="18" charset="0"/>
                <a:cs typeface="Times New Roman" panose="02020603050405020304" pitchFamily="18" charset="0"/>
              </a:rPr>
              <a:t>Needs of Threading </a:t>
            </a:r>
          </a:p>
          <a:p>
            <a:pPr algn="just">
              <a:lnSpc>
                <a:spcPts val="2400"/>
              </a:lnSpc>
            </a:pPr>
            <a:endParaRPr lang="en-US" sz="2000" b="1" u="sng"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takes far less time to create a new thread in an existing process than to create a new process.</a:t>
            </a:r>
          </a:p>
          <a:p>
            <a:pPr marL="342900" indent="-34290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Threads can share the common data, they do not need to use Inter- Process communication.</a:t>
            </a:r>
          </a:p>
          <a:p>
            <a:pPr marL="342900" indent="-34290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Context switching is faster when working with threads.</a:t>
            </a:r>
          </a:p>
          <a:p>
            <a:pPr marL="342900" indent="-34290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takes less time to terminate a thread than a process.</a:t>
            </a:r>
          </a:p>
        </p:txBody>
      </p:sp>
    </p:spTree>
    <p:extLst>
      <p:ext uri="{BB962C8B-B14F-4D97-AF65-F5344CB8AC3E}">
        <p14:creationId xmlns:p14="http://schemas.microsoft.com/office/powerpoint/2010/main" val="3392911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879812" y="195486"/>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Threading </a:t>
            </a:r>
          </a:p>
        </p:txBody>
      </p:sp>
      <p:sp>
        <p:nvSpPr>
          <p:cNvPr id="9" name="object 6">
            <a:extLst>
              <a:ext uri="{FF2B5EF4-FFF2-40B4-BE49-F238E27FC236}">
                <a16:creationId xmlns:a16="http://schemas.microsoft.com/office/drawing/2014/main" xmlns="" id="{D9F3EA35-3716-48BA-9272-3C7F62F1FF59}"/>
              </a:ext>
            </a:extLst>
          </p:cNvPr>
          <p:cNvSpPr txBox="1"/>
          <p:nvPr/>
        </p:nvSpPr>
        <p:spPr>
          <a:xfrm>
            <a:off x="539552" y="843558"/>
            <a:ext cx="8064896" cy="4012637"/>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00"/>
              </a:lnSpc>
            </a:pPr>
            <a:r>
              <a:rPr lang="en-US" sz="2000" b="1" i="0" u="sng" dirty="0">
                <a:effectLst/>
                <a:latin typeface="Times New Roman" panose="02020603050405020304" pitchFamily="18" charset="0"/>
                <a:cs typeface="Times New Roman" panose="02020603050405020304" pitchFamily="18" charset="0"/>
              </a:rPr>
              <a:t>Types of Thread</a:t>
            </a:r>
          </a:p>
          <a:p>
            <a:pPr marL="457200" indent="-457200" algn="just">
              <a:lnSpc>
                <a:spcPts val="2400"/>
              </a:lnSpc>
              <a:buFont typeface="+mj-lt"/>
              <a:buAutoNum type="arabicParenR"/>
            </a:pPr>
            <a:r>
              <a:rPr lang="en-US" sz="2000" b="0" i="0" dirty="0">
                <a:effectLst/>
                <a:latin typeface="Times New Roman" panose="02020603050405020304" pitchFamily="18" charset="0"/>
                <a:cs typeface="Times New Roman" panose="02020603050405020304" pitchFamily="18" charset="0"/>
              </a:rPr>
              <a:t>User-Level Thread</a:t>
            </a:r>
          </a:p>
          <a:p>
            <a:pPr marL="457200" indent="-457200" algn="just">
              <a:lnSpc>
                <a:spcPts val="2400"/>
              </a:lnSpc>
              <a:buFont typeface="+mj-lt"/>
              <a:buAutoNum type="arabicParenR"/>
            </a:pPr>
            <a:r>
              <a:rPr lang="en-US" sz="2000" b="0" i="0" dirty="0">
                <a:effectLst/>
                <a:latin typeface="Times New Roman" panose="02020603050405020304" pitchFamily="18" charset="0"/>
                <a:cs typeface="Times New Roman" panose="02020603050405020304" pitchFamily="18" charset="0"/>
              </a:rPr>
              <a:t> Kernel-Level Thread</a:t>
            </a:r>
          </a:p>
          <a:p>
            <a:pPr marL="457200" indent="-457200" algn="just">
              <a:lnSpc>
                <a:spcPts val="2400"/>
              </a:lnSpc>
              <a:buFont typeface="+mj-lt"/>
              <a:buAutoNum type="arabicParenR"/>
            </a:pPr>
            <a:endParaRPr lang="en-US" sz="2000" b="0" i="0" dirty="0">
              <a:effectLst/>
              <a:latin typeface="Times New Roman" panose="02020603050405020304" pitchFamily="18" charset="0"/>
              <a:cs typeface="Times New Roman" panose="02020603050405020304" pitchFamily="18" charset="0"/>
            </a:endParaRPr>
          </a:p>
          <a:p>
            <a:pPr algn="just">
              <a:lnSpc>
                <a:spcPts val="2400"/>
              </a:lnSpc>
            </a:pPr>
            <a:r>
              <a:rPr lang="en-US" sz="2000" b="1" i="0" u="sng" dirty="0">
                <a:effectLst/>
                <a:latin typeface="Times New Roman" panose="02020603050405020304" pitchFamily="18" charset="0"/>
                <a:cs typeface="Times New Roman" panose="02020603050405020304" pitchFamily="18" charset="0"/>
              </a:rPr>
              <a:t>User-Level Thread</a:t>
            </a:r>
            <a:endParaRPr lang="en-US" sz="2000" b="0" i="0" dirty="0">
              <a:effectLst/>
              <a:latin typeface="Times New Roman" panose="02020603050405020304" pitchFamily="18" charset="0"/>
              <a:cs typeface="Times New Roman" panose="02020603050405020304" pitchFamily="18" charset="0"/>
            </a:endParaRP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user-level threads are managed by users and the kernel is not aware of it.</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These threads are faster to create and manage.</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kernel manages them as if it was a single-threaded process.</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It is implemented using user-level libraries and not by system calls. So, no call to the operating system is made when a thread switches the context.</a:t>
            </a:r>
          </a:p>
          <a:p>
            <a:pPr marL="342900" indent="-342900" algn="just">
              <a:lnSpc>
                <a:spcPts val="24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Each process has its own private thread table to keep the track of the threads.</a:t>
            </a:r>
          </a:p>
        </p:txBody>
      </p:sp>
    </p:spTree>
    <p:extLst>
      <p:ext uri="{BB962C8B-B14F-4D97-AF65-F5344CB8AC3E}">
        <p14:creationId xmlns:p14="http://schemas.microsoft.com/office/powerpoint/2010/main" val="3826667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879812" y="195486"/>
            <a:ext cx="3384376" cy="720080"/>
          </a:xfrm>
          <a:prstGeom prst="rect">
            <a:avLst/>
          </a:prstGeom>
        </p:spPr>
        <p:txBody>
          <a:bodyPr anchor="ctr"/>
          <a:lstStyle>
            <a:lvl1pPr indent="0" algn="ctr">
              <a:spcBef>
                <a:spcPct val="20000"/>
              </a:spcBef>
              <a:buFont typeface="Arial" pitchFamily="34" charset="0"/>
              <a:buNone/>
              <a:defRPr sz="3200">
                <a:solidFill>
                  <a:schemeClr val="accent2"/>
                </a:solidFill>
                <a:latin typeface="Times New Roman" pitchFamily="18" charset="0"/>
                <a:cs typeface="Times New Roman"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t>Threading </a:t>
            </a:r>
          </a:p>
        </p:txBody>
      </p:sp>
      <p:sp>
        <p:nvSpPr>
          <p:cNvPr id="9" name="object 6">
            <a:extLst>
              <a:ext uri="{FF2B5EF4-FFF2-40B4-BE49-F238E27FC236}">
                <a16:creationId xmlns:a16="http://schemas.microsoft.com/office/drawing/2014/main" xmlns="" id="{D9F3EA35-3716-48BA-9272-3C7F62F1FF59}"/>
              </a:ext>
            </a:extLst>
          </p:cNvPr>
          <p:cNvSpPr txBox="1"/>
          <p:nvPr/>
        </p:nvSpPr>
        <p:spPr>
          <a:xfrm>
            <a:off x="539552" y="1059582"/>
            <a:ext cx="8064896" cy="3033972"/>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00"/>
              </a:lnSpc>
            </a:pPr>
            <a:r>
              <a:rPr lang="en-US" sz="2000" b="1" i="0" u="sng" dirty="0">
                <a:effectLst/>
                <a:latin typeface="Times New Roman" panose="02020603050405020304" pitchFamily="18" charset="0"/>
                <a:cs typeface="Times New Roman" panose="02020603050405020304" pitchFamily="18" charset="0"/>
              </a:rPr>
              <a:t>Kernel-Level Thread</a:t>
            </a:r>
            <a:endParaRPr lang="en-US" sz="2000"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kernel knows about the thread and is supported by the OS.</a:t>
            </a:r>
          </a:p>
          <a:p>
            <a:pPr marL="342900" indent="-342900" algn="just">
              <a:lnSpc>
                <a:spcPct val="1500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threads are created and implemented using system calls.</a:t>
            </a:r>
          </a:p>
          <a:p>
            <a:pPr marL="342900" indent="-342900" algn="just">
              <a:lnSpc>
                <a:spcPct val="1500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thread table is not present here for each process. The kernel has a thread table to keep the track of all the threads present in the system.</a:t>
            </a:r>
          </a:p>
          <a:p>
            <a:pPr marL="342900" indent="-342900" algn="just">
              <a:lnSpc>
                <a:spcPct val="150000"/>
              </a:lnSpc>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Kernel-level threads are slower to create and manage as compared to user-level threads.</a:t>
            </a:r>
          </a:p>
        </p:txBody>
      </p:sp>
    </p:spTree>
    <p:extLst>
      <p:ext uri="{BB962C8B-B14F-4D97-AF65-F5344CB8AC3E}">
        <p14:creationId xmlns:p14="http://schemas.microsoft.com/office/powerpoint/2010/main" val="126198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32040" y="1491630"/>
            <a:ext cx="3168352" cy="1872208"/>
          </a:xfrm>
        </p:spPr>
        <p:txBody>
          <a:bodyPr/>
          <a:lstStyle/>
          <a:p>
            <a:r>
              <a:rPr lang="en-US" altLang="ko-KR" dirty="0">
                <a:latin typeface="Times New Roman" pitchFamily="18" charset="0"/>
                <a:cs typeface="Times New Roman" pitchFamily="18" charset="0"/>
              </a:rPr>
              <a:t>History</a:t>
            </a:r>
          </a:p>
          <a:p>
            <a:r>
              <a:rPr lang="en-US" altLang="ko-KR" dirty="0">
                <a:latin typeface="Times New Roman" pitchFamily="18" charset="0"/>
                <a:cs typeface="Times New Roman" pitchFamily="18" charset="0"/>
              </a:rPr>
              <a:t>&amp;</a:t>
            </a:r>
          </a:p>
          <a:p>
            <a:r>
              <a:rPr lang="en-US" altLang="ko-KR" dirty="0">
                <a:latin typeface="Times New Roman" pitchFamily="18" charset="0"/>
                <a:cs typeface="Times New Roman" pitchFamily="18" charset="0"/>
              </a:rPr>
              <a:t>Development</a:t>
            </a:r>
          </a:p>
        </p:txBody>
      </p:sp>
      <p:pic>
        <p:nvPicPr>
          <p:cNvPr id="3" name="Picture 2">
            <a:extLst>
              <a:ext uri="{FF2B5EF4-FFF2-40B4-BE49-F238E27FC236}">
                <a16:creationId xmlns:a16="http://schemas.microsoft.com/office/drawing/2014/main" xmlns="" id="{F48A5F34-429E-4085-88C6-42373FFFB339}"/>
              </a:ext>
            </a:extLst>
          </p:cNvPr>
          <p:cNvPicPr>
            <a:picLocks noChangeAspect="1"/>
          </p:cNvPicPr>
          <p:nvPr/>
        </p:nvPicPr>
        <p:blipFill>
          <a:blip r:embed="rId2"/>
          <a:stretch>
            <a:fillRect/>
          </a:stretch>
        </p:blipFill>
        <p:spPr>
          <a:xfrm>
            <a:off x="0" y="1173580"/>
            <a:ext cx="4283517" cy="2796340"/>
          </a:xfrm>
          <a:prstGeom prst="rect">
            <a:avLst/>
          </a:prstGeom>
        </p:spPr>
      </p:pic>
      <p:sp>
        <p:nvSpPr>
          <p:cNvPr id="4" name="Rectangle 3">
            <a:extLst>
              <a:ext uri="{FF2B5EF4-FFF2-40B4-BE49-F238E27FC236}">
                <a16:creationId xmlns:a16="http://schemas.microsoft.com/office/drawing/2014/main" xmlns="" id="{176520F3-2E15-4121-9CCC-6968A6536EA8}"/>
              </a:ext>
            </a:extLst>
          </p:cNvPr>
          <p:cNvSpPr/>
          <p:nvPr/>
        </p:nvSpPr>
        <p:spPr>
          <a:xfrm>
            <a:off x="4211961" y="1173580"/>
            <a:ext cx="628686" cy="27963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Windows 11 Download for Free - 2022 Latest Version">
            <a:extLst>
              <a:ext uri="{FF2B5EF4-FFF2-40B4-BE49-F238E27FC236}">
                <a16:creationId xmlns:a16="http://schemas.microsoft.com/office/drawing/2014/main" xmlns="" id="{24B03F8A-D2BD-44E1-9289-9508A7643E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1017" y="2717079"/>
            <a:ext cx="819630" cy="646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AC156F96-BFEE-4C67-BF8F-A30251408E0C}"/>
              </a:ext>
            </a:extLst>
          </p:cNvPr>
          <p:cNvSpPr txBox="1"/>
          <p:nvPr/>
        </p:nvSpPr>
        <p:spPr>
          <a:xfrm>
            <a:off x="4069028" y="3530526"/>
            <a:ext cx="1151044" cy="292388"/>
          </a:xfrm>
          <a:prstGeom prst="rect">
            <a:avLst/>
          </a:prstGeom>
          <a:noFill/>
        </p:spPr>
        <p:txBody>
          <a:bodyPr wrap="square" rtlCol="0">
            <a:spAutoFit/>
          </a:bodyPr>
          <a:lstStyle/>
          <a:p>
            <a:r>
              <a:rPr lang="en-US" sz="1300" dirty="0"/>
              <a:t>11(2021)</a:t>
            </a:r>
          </a:p>
        </p:txBody>
      </p:sp>
    </p:spTree>
    <p:extLst>
      <p:ext uri="{BB962C8B-B14F-4D97-AF65-F5344CB8AC3E}">
        <p14:creationId xmlns:p14="http://schemas.microsoft.com/office/powerpoint/2010/main" val="4210678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60032" y="1707654"/>
            <a:ext cx="3168352" cy="2016224"/>
          </a:xfrm>
        </p:spPr>
        <p:txBody>
          <a:bodyPr/>
          <a:lstStyle/>
          <a:p>
            <a:r>
              <a:rPr lang="en-US" sz="4000" b="1" dirty="0">
                <a:latin typeface="Times New Roman" panose="02020603050405020304" pitchFamily="18" charset="0"/>
                <a:cs typeface="Times New Roman" panose="02020603050405020304" pitchFamily="18" charset="0"/>
              </a:rPr>
              <a:t>Any Question</a:t>
            </a:r>
          </a:p>
          <a:p>
            <a:r>
              <a:rPr lang="en-US" sz="6000" b="1" dirty="0">
                <a:latin typeface="Times New Roman" panose="02020603050405020304" pitchFamily="18" charset="0"/>
                <a:cs typeface="Times New Roman" panose="02020603050405020304" pitchFamily="18" charset="0"/>
              </a:rPr>
              <a:t>?</a:t>
            </a:r>
          </a:p>
        </p:txBody>
      </p:sp>
      <p:pic>
        <p:nvPicPr>
          <p:cNvPr id="5122" name="Picture 2" descr="C:\Users\TA\Desktop\big-question-thinking-person-red-mark-45950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771550"/>
            <a:ext cx="3600401" cy="36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208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9872" y="946338"/>
            <a:ext cx="5724128" cy="3785652"/>
          </a:xfrm>
          <a:prstGeom prst="rect">
            <a:avLst/>
          </a:prstGeom>
          <a:noFill/>
        </p:spPr>
        <p:txBody>
          <a:bodyPr wrap="square" rtlCol="0">
            <a:spAutoFit/>
          </a:bodyPr>
          <a:lstStyle/>
          <a:p>
            <a:pPr marL="457200" indent="-457200">
              <a:lnSpc>
                <a:spcPct val="150000"/>
              </a:lnSpc>
              <a:buFont typeface="Arial" pitchFamily="34" charset="0"/>
              <a:buChar char="•"/>
            </a:pPr>
            <a:r>
              <a:rPr lang="en-US" sz="2000" dirty="0">
                <a:solidFill>
                  <a:schemeClr val="accent4">
                    <a:lumMod val="60000"/>
                    <a:lumOff val="40000"/>
                  </a:schemeClr>
                </a:solidFill>
                <a:latin typeface="Times New Roman" pitchFamily="18" charset="0"/>
                <a:cs typeface="Times New Roman" pitchFamily="18" charset="0"/>
              </a:rPr>
              <a:t>Earlier, there were no operating systems</a:t>
            </a:r>
          </a:p>
          <a:p>
            <a:pPr marL="457200" indent="-457200">
              <a:lnSpc>
                <a:spcPct val="150000"/>
              </a:lnSpc>
              <a:buFont typeface="Arial" pitchFamily="34" charset="0"/>
              <a:buChar char="•"/>
            </a:pPr>
            <a:r>
              <a:rPr lang="en-US" sz="2000" dirty="0">
                <a:solidFill>
                  <a:schemeClr val="accent4">
                    <a:lumMod val="60000"/>
                    <a:lumOff val="40000"/>
                  </a:schemeClr>
                </a:solidFill>
                <a:latin typeface="Times New Roman" pitchFamily="18" charset="0"/>
                <a:cs typeface="Times New Roman" pitchFamily="18" charset="0"/>
              </a:rPr>
              <a:t>Each user used the machine for a scheduled </a:t>
            </a:r>
          </a:p>
          <a:p>
            <a:pPr>
              <a:lnSpc>
                <a:spcPct val="150000"/>
              </a:lnSpc>
            </a:pPr>
            <a:r>
              <a:rPr lang="en-US" sz="2000" dirty="0">
                <a:solidFill>
                  <a:schemeClr val="accent4">
                    <a:lumMod val="60000"/>
                    <a:lumOff val="40000"/>
                  </a:schemeClr>
                </a:solidFill>
                <a:latin typeface="Times New Roman" pitchFamily="18" charset="0"/>
                <a:cs typeface="Times New Roman" pitchFamily="18" charset="0"/>
              </a:rPr>
              <a:t>       period of time</a:t>
            </a:r>
          </a:p>
          <a:p>
            <a:pPr marL="457200" indent="-457200">
              <a:lnSpc>
                <a:spcPct val="150000"/>
              </a:lnSpc>
              <a:buFont typeface="Arial" pitchFamily="34" charset="0"/>
              <a:buChar char="•"/>
            </a:pPr>
            <a:r>
              <a:rPr lang="en-US" sz="2000" dirty="0">
                <a:solidFill>
                  <a:schemeClr val="accent4">
                    <a:lumMod val="60000"/>
                    <a:lumOff val="40000"/>
                  </a:schemeClr>
                </a:solidFill>
                <a:latin typeface="Times New Roman" pitchFamily="18" charset="0"/>
                <a:cs typeface="Times New Roman" pitchFamily="18" charset="0"/>
              </a:rPr>
              <a:t>Often on punched paper cards and magnetic </a:t>
            </a:r>
          </a:p>
          <a:p>
            <a:pPr marL="457200" indent="-457200">
              <a:lnSpc>
                <a:spcPct val="150000"/>
              </a:lnSpc>
              <a:buFont typeface="Arial" pitchFamily="34" charset="0"/>
              <a:buChar char="•"/>
            </a:pPr>
            <a:r>
              <a:rPr lang="en-US" sz="2000" dirty="0">
                <a:solidFill>
                  <a:schemeClr val="accent4">
                    <a:lumMod val="60000"/>
                    <a:lumOff val="40000"/>
                  </a:schemeClr>
                </a:solidFill>
                <a:latin typeface="Times New Roman" pitchFamily="18" charset="0"/>
                <a:cs typeface="Times New Roman" pitchFamily="18" charset="0"/>
              </a:rPr>
              <a:t>The program would be loaded into the machine, </a:t>
            </a:r>
          </a:p>
          <a:p>
            <a:pPr>
              <a:lnSpc>
                <a:spcPct val="150000"/>
              </a:lnSpc>
            </a:pPr>
            <a:r>
              <a:rPr lang="en-US" sz="2000" dirty="0">
                <a:solidFill>
                  <a:schemeClr val="accent4">
                    <a:lumMod val="60000"/>
                    <a:lumOff val="40000"/>
                  </a:schemeClr>
                </a:solidFill>
                <a:latin typeface="Times New Roman" pitchFamily="18" charset="0"/>
                <a:cs typeface="Times New Roman" pitchFamily="18" charset="0"/>
              </a:rPr>
              <a:t>        and the machine would be set to work until the </a:t>
            </a:r>
          </a:p>
          <a:p>
            <a:pPr>
              <a:lnSpc>
                <a:spcPct val="150000"/>
              </a:lnSpc>
            </a:pPr>
            <a:r>
              <a:rPr lang="en-US" sz="2000" dirty="0">
                <a:solidFill>
                  <a:schemeClr val="accent4">
                    <a:lumMod val="60000"/>
                    <a:lumOff val="40000"/>
                  </a:schemeClr>
                </a:solidFill>
                <a:latin typeface="Times New Roman" pitchFamily="18" charset="0"/>
                <a:cs typeface="Times New Roman" pitchFamily="18" charset="0"/>
              </a:rPr>
              <a:t>        program completed or crashed</a:t>
            </a:r>
          </a:p>
          <a:p>
            <a:pPr marL="342900" indent="-342900">
              <a:lnSpc>
                <a:spcPct val="150000"/>
              </a:lnSpc>
              <a:buFont typeface="Arial" pitchFamily="34" charset="0"/>
              <a:buChar char="•"/>
            </a:pPr>
            <a:r>
              <a:rPr lang="en-US" sz="2000" dirty="0">
                <a:solidFill>
                  <a:schemeClr val="accent4">
                    <a:lumMod val="60000"/>
                    <a:lumOff val="40000"/>
                  </a:schemeClr>
                </a:solidFill>
                <a:latin typeface="Times New Roman" pitchFamily="18" charset="0"/>
                <a:cs typeface="Times New Roman" pitchFamily="18" charset="0"/>
              </a:rPr>
              <a:t>  Then Windows introduced</a:t>
            </a:r>
          </a:p>
        </p:txBody>
      </p:sp>
    </p:spTree>
    <p:extLst>
      <p:ext uri="{BB962C8B-B14F-4D97-AF65-F5344CB8AC3E}">
        <p14:creationId xmlns:p14="http://schemas.microsoft.com/office/powerpoint/2010/main" val="234338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imes New Roman" pitchFamily="18" charset="0"/>
                <a:cs typeface="Times New Roman" pitchFamily="18" charset="0"/>
              </a:rPr>
              <a:t>Windows Timeline</a:t>
            </a:r>
            <a:endParaRPr lang="ko-KR" altLang="en-US" dirty="0">
              <a:latin typeface="Times New Roman" pitchFamily="18" charset="0"/>
              <a:cs typeface="Times New Roman" pitchFamily="18" charset="0"/>
            </a:endParaRPr>
          </a:p>
        </p:txBody>
      </p:sp>
      <p:sp>
        <p:nvSpPr>
          <p:cNvPr id="4" name="Rectangle 3"/>
          <p:cNvSpPr/>
          <p:nvPr/>
        </p:nvSpPr>
        <p:spPr>
          <a:xfrm>
            <a:off x="549077" y="2940446"/>
            <a:ext cx="8064896"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041004"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Oval 6"/>
          <p:cNvSpPr/>
          <p:nvPr/>
        </p:nvSpPr>
        <p:spPr>
          <a:xfrm>
            <a:off x="2407057"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Oval 7"/>
          <p:cNvSpPr/>
          <p:nvPr/>
        </p:nvSpPr>
        <p:spPr>
          <a:xfrm>
            <a:off x="3773110"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Oval 8"/>
          <p:cNvSpPr/>
          <p:nvPr/>
        </p:nvSpPr>
        <p:spPr>
          <a:xfrm>
            <a:off x="5139163"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Oval 9"/>
          <p:cNvSpPr/>
          <p:nvPr/>
        </p:nvSpPr>
        <p:spPr>
          <a:xfrm>
            <a:off x="6505216"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p:cNvGrpSpPr/>
          <p:nvPr/>
        </p:nvGrpSpPr>
        <p:grpSpPr>
          <a:xfrm>
            <a:off x="7805500" y="2764618"/>
            <a:ext cx="351656" cy="351656"/>
            <a:chOff x="7674582" y="2611946"/>
            <a:chExt cx="351656" cy="351656"/>
          </a:xfrm>
        </p:grpSpPr>
        <p:sp>
          <p:nvSpPr>
            <p:cNvPr id="18" name="Oval 17"/>
            <p:cNvSpPr/>
            <p:nvPr/>
          </p:nvSpPr>
          <p:spPr>
            <a:xfrm>
              <a:off x="7674582" y="2611946"/>
              <a:ext cx="351656" cy="351656"/>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Oval 10"/>
            <p:cNvSpPr/>
            <p:nvPr/>
          </p:nvSpPr>
          <p:spPr>
            <a:xfrm>
              <a:off x="7740352" y="268017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2" name="TextBox 11"/>
          <p:cNvSpPr txBox="1"/>
          <p:nvPr/>
        </p:nvSpPr>
        <p:spPr>
          <a:xfrm>
            <a:off x="1735565" y="3215454"/>
            <a:ext cx="1493849" cy="369332"/>
          </a:xfrm>
          <a:prstGeom prst="rect">
            <a:avLst/>
          </a:prstGeom>
          <a:noFill/>
        </p:spPr>
        <p:txBody>
          <a:bodyPr wrap="square" rtlCol="0" anchor="ctr">
            <a:spAutoFit/>
          </a:bodyPr>
          <a:lstStyle/>
          <a:p>
            <a:pPr algn="ctr"/>
            <a:r>
              <a:rPr lang="en-US" dirty="0">
                <a:solidFill>
                  <a:schemeClr val="bg1"/>
                </a:solidFill>
                <a:latin typeface="Times New Roman" panose="02020603050405020304" pitchFamily="18" charset="0"/>
                <a:cs typeface="Times New Roman" panose="02020603050405020304" pitchFamily="18" charset="0"/>
              </a:rPr>
              <a:t>1990-1994</a:t>
            </a:r>
            <a:endParaRPr lang="ko-KR" altLang="en-US" b="1" dirty="0">
              <a:solidFill>
                <a:schemeClr val="bg1"/>
              </a:solidFill>
              <a:cs typeface="Arial" pitchFamily="34" charset="0"/>
            </a:endParaRPr>
          </a:p>
        </p:txBody>
      </p:sp>
      <p:sp>
        <p:nvSpPr>
          <p:cNvPr id="13" name="TextBox 12"/>
          <p:cNvSpPr txBox="1"/>
          <p:nvPr/>
        </p:nvSpPr>
        <p:spPr>
          <a:xfrm>
            <a:off x="3246250" y="2352136"/>
            <a:ext cx="1366053"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1995</a:t>
            </a:r>
            <a:endParaRPr lang="ko-KR" altLang="en-US" b="1" dirty="0">
              <a:solidFill>
                <a:schemeClr val="bg1"/>
              </a:solidFill>
              <a:cs typeface="Arial" pitchFamily="34" charset="0"/>
            </a:endParaRPr>
          </a:p>
        </p:txBody>
      </p:sp>
      <p:sp>
        <p:nvSpPr>
          <p:cNvPr id="14" name="TextBox 13"/>
          <p:cNvSpPr txBox="1"/>
          <p:nvPr/>
        </p:nvSpPr>
        <p:spPr>
          <a:xfrm>
            <a:off x="4838557" y="3207927"/>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1998</a:t>
            </a:r>
            <a:endParaRPr lang="ko-KR" altLang="en-US" b="1" dirty="0">
              <a:solidFill>
                <a:schemeClr val="bg1"/>
              </a:solidFill>
              <a:cs typeface="Arial" pitchFamily="34" charset="0"/>
            </a:endParaRPr>
          </a:p>
        </p:txBody>
      </p:sp>
      <p:sp>
        <p:nvSpPr>
          <p:cNvPr id="15" name="TextBox 14"/>
          <p:cNvSpPr txBox="1"/>
          <p:nvPr/>
        </p:nvSpPr>
        <p:spPr>
          <a:xfrm>
            <a:off x="6204610" y="2352136"/>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2000</a:t>
            </a:r>
            <a:endParaRPr lang="ko-KR" altLang="en-US" b="1" dirty="0">
              <a:solidFill>
                <a:schemeClr val="bg1"/>
              </a:solidFill>
              <a:cs typeface="Arial" pitchFamily="34" charset="0"/>
            </a:endParaRPr>
          </a:p>
        </p:txBody>
      </p:sp>
      <p:sp>
        <p:nvSpPr>
          <p:cNvPr id="16" name="TextBox 15"/>
          <p:cNvSpPr txBox="1"/>
          <p:nvPr/>
        </p:nvSpPr>
        <p:spPr>
          <a:xfrm>
            <a:off x="7390644" y="3130983"/>
            <a:ext cx="1177251" cy="523220"/>
          </a:xfrm>
          <a:prstGeom prst="rect">
            <a:avLst/>
          </a:prstGeom>
          <a:noFill/>
        </p:spPr>
        <p:txBody>
          <a:bodyPr wrap="square" rtlCol="0" anchor="ctr">
            <a:spAutoFit/>
          </a:bodyPr>
          <a:lstStyle/>
          <a:p>
            <a:pPr algn="ctr"/>
            <a:r>
              <a:rPr lang="en-US" altLang="ko-KR" sz="2800" b="1" dirty="0">
                <a:solidFill>
                  <a:schemeClr val="bg1"/>
                </a:solidFill>
                <a:cs typeface="Arial" pitchFamily="34" charset="0"/>
              </a:rPr>
              <a:t>2001</a:t>
            </a:r>
            <a:endParaRPr lang="ko-KR" altLang="en-US" sz="2800" b="1" dirty="0">
              <a:solidFill>
                <a:schemeClr val="bg1"/>
              </a:solidFill>
              <a:cs typeface="Arial" pitchFamily="34" charset="0"/>
            </a:endParaRPr>
          </a:p>
        </p:txBody>
      </p:sp>
      <p:sp>
        <p:nvSpPr>
          <p:cNvPr id="17" name="TextBox 16"/>
          <p:cNvSpPr txBox="1"/>
          <p:nvPr/>
        </p:nvSpPr>
        <p:spPr>
          <a:xfrm>
            <a:off x="179512" y="2470549"/>
            <a:ext cx="1656184"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1985-1992</a:t>
            </a:r>
            <a:endParaRPr lang="ko-KR" altLang="en-US" b="1" dirty="0">
              <a:solidFill>
                <a:schemeClr val="bg1"/>
              </a:solidFill>
              <a:cs typeface="Arial" pitchFamily="34" charset="0"/>
            </a:endParaRPr>
          </a:p>
        </p:txBody>
      </p:sp>
      <p:grpSp>
        <p:nvGrpSpPr>
          <p:cNvPr id="23" name="Group 22"/>
          <p:cNvGrpSpPr/>
          <p:nvPr/>
        </p:nvGrpSpPr>
        <p:grpSpPr>
          <a:xfrm>
            <a:off x="1892966" y="3515703"/>
            <a:ext cx="1336448" cy="747351"/>
            <a:chOff x="751402" y="3109510"/>
            <a:chExt cx="2111895" cy="747351"/>
          </a:xfrm>
        </p:grpSpPr>
        <p:sp>
          <p:nvSpPr>
            <p:cNvPr id="24" name="TextBox 23"/>
            <p:cNvSpPr txBox="1"/>
            <p:nvPr/>
          </p:nvSpPr>
          <p:spPr>
            <a:xfrm>
              <a:off x="803640" y="3579862"/>
              <a:ext cx="2059657" cy="276999"/>
            </a:xfrm>
            <a:prstGeom prst="rect">
              <a:avLst/>
            </a:prstGeom>
            <a:noFill/>
          </p:spPr>
          <p:txBody>
            <a:bodyPr wrap="square" rtlCol="0">
              <a:spAutoFit/>
            </a:bodyPr>
            <a:lstStyle/>
            <a:p>
              <a:pPr algn="ctr"/>
              <a:r>
                <a:rPr lang="en-US" altLang="ko-KR" sz="1200" dirty="0">
                  <a:solidFill>
                    <a:schemeClr val="bg1"/>
                  </a:solidFill>
                  <a:cs typeface="Arial" pitchFamily="34" charset="0"/>
                </a:rPr>
                <a:t> </a:t>
              </a:r>
            </a:p>
          </p:txBody>
        </p:sp>
        <p:sp>
          <p:nvSpPr>
            <p:cNvPr id="25" name="TextBox 24"/>
            <p:cNvSpPr txBox="1"/>
            <p:nvPr/>
          </p:nvSpPr>
          <p:spPr>
            <a:xfrm>
              <a:off x="751402" y="3109510"/>
              <a:ext cx="2059657" cy="276999"/>
            </a:xfrm>
            <a:prstGeom prst="rect">
              <a:avLst/>
            </a:prstGeom>
            <a:noFill/>
          </p:spPr>
          <p:txBody>
            <a:bodyPr wrap="square" rtlCol="0">
              <a:spAutoFit/>
            </a:bodyPr>
            <a:lstStyle/>
            <a:p>
              <a:pPr algn="ctr"/>
              <a:r>
                <a:rPr lang="en-US" sz="1200" dirty="0">
                  <a:solidFill>
                    <a:schemeClr val="bg1"/>
                  </a:solidFill>
                  <a:latin typeface="Times New Roman" panose="02020603050405020304" pitchFamily="18" charset="0"/>
                  <a:cs typeface="Times New Roman" panose="02020603050405020304" pitchFamily="18" charset="0"/>
                </a:rPr>
                <a:t>Windows 3.0-3.1</a:t>
              </a:r>
              <a:endParaRPr lang="en-US" altLang="ko-KR" sz="1200" dirty="0">
                <a:solidFill>
                  <a:schemeClr val="bg1"/>
                </a:solidFill>
                <a:cs typeface="Arial" pitchFamily="34" charset="0"/>
              </a:endParaRPr>
            </a:p>
          </p:txBody>
        </p:sp>
      </p:grpSp>
      <p:grpSp>
        <p:nvGrpSpPr>
          <p:cNvPr id="26" name="Group 25"/>
          <p:cNvGrpSpPr/>
          <p:nvPr/>
        </p:nvGrpSpPr>
        <p:grpSpPr>
          <a:xfrm>
            <a:off x="3166752" y="1412097"/>
            <a:ext cx="1513649" cy="1014700"/>
            <a:chOff x="704619" y="3362835"/>
            <a:chExt cx="2391913" cy="1014700"/>
          </a:xfrm>
        </p:grpSpPr>
        <p:sp>
          <p:nvSpPr>
            <p:cNvPr id="27" name="TextBox 26"/>
            <p:cNvSpPr txBox="1"/>
            <p:nvPr/>
          </p:nvSpPr>
          <p:spPr>
            <a:xfrm>
              <a:off x="704619" y="4069758"/>
              <a:ext cx="239191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95</a:t>
              </a:r>
              <a:endParaRPr lang="en-US" altLang="ko-KR" sz="1400" dirty="0">
                <a:solidFill>
                  <a:schemeClr val="bg1"/>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spAutoFit/>
            </a:bodyPr>
            <a:lstStyle/>
            <a:p>
              <a:pPr algn="ctr"/>
              <a:endParaRPr lang="ko-KR" altLang="en-US" sz="1200" b="1" dirty="0">
                <a:solidFill>
                  <a:schemeClr val="bg1"/>
                </a:solidFill>
                <a:cs typeface="Arial" pitchFamily="34" charset="0"/>
              </a:endParaRPr>
            </a:p>
          </p:txBody>
        </p:sp>
      </p:grpSp>
      <p:grpSp>
        <p:nvGrpSpPr>
          <p:cNvPr id="29" name="Group 28"/>
          <p:cNvGrpSpPr/>
          <p:nvPr/>
        </p:nvGrpSpPr>
        <p:grpSpPr>
          <a:xfrm>
            <a:off x="4577888" y="3572782"/>
            <a:ext cx="1444142" cy="358419"/>
            <a:chOff x="660361" y="3142915"/>
            <a:chExt cx="2282076" cy="358419"/>
          </a:xfrm>
        </p:grpSpPr>
        <p:sp>
          <p:nvSpPr>
            <p:cNvPr id="30" name="TextBox 29"/>
            <p:cNvSpPr txBox="1"/>
            <p:nvPr/>
          </p:nvSpPr>
          <p:spPr>
            <a:xfrm>
              <a:off x="660361" y="3224335"/>
              <a:ext cx="2059657"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31" name="TextBox 30"/>
            <p:cNvSpPr txBox="1"/>
            <p:nvPr/>
          </p:nvSpPr>
          <p:spPr>
            <a:xfrm>
              <a:off x="882780" y="3142915"/>
              <a:ext cx="2059657"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98</a:t>
              </a:r>
              <a:endParaRPr lang="ko-KR" altLang="en-US" sz="1400" b="1" dirty="0">
                <a:solidFill>
                  <a:schemeClr val="bg1"/>
                </a:solidFill>
                <a:cs typeface="Arial" pitchFamily="34" charset="0"/>
              </a:endParaRPr>
            </a:p>
          </p:txBody>
        </p:sp>
      </p:grpSp>
      <p:grpSp>
        <p:nvGrpSpPr>
          <p:cNvPr id="32" name="Group 31"/>
          <p:cNvGrpSpPr/>
          <p:nvPr/>
        </p:nvGrpSpPr>
        <p:grpSpPr>
          <a:xfrm>
            <a:off x="5896740" y="1629124"/>
            <a:ext cx="1368170" cy="791612"/>
            <a:chOff x="701274" y="3579862"/>
            <a:chExt cx="2162023" cy="791612"/>
          </a:xfrm>
        </p:grpSpPr>
        <p:sp>
          <p:nvSpPr>
            <p:cNvPr id="33" name="TextBox 32"/>
            <p:cNvSpPr txBox="1"/>
            <p:nvPr/>
          </p:nvSpPr>
          <p:spPr>
            <a:xfrm>
              <a:off x="803640" y="3579862"/>
              <a:ext cx="2059657"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34" name="TextBox 33"/>
            <p:cNvSpPr txBox="1"/>
            <p:nvPr/>
          </p:nvSpPr>
          <p:spPr>
            <a:xfrm>
              <a:off x="701274" y="4063697"/>
              <a:ext cx="2059657"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2000</a:t>
              </a:r>
              <a:endParaRPr lang="ko-KR" altLang="en-US" sz="1400" b="1" dirty="0">
                <a:solidFill>
                  <a:schemeClr val="bg1"/>
                </a:solidFill>
                <a:cs typeface="Arial" pitchFamily="34" charset="0"/>
              </a:endParaRPr>
            </a:p>
          </p:txBody>
        </p:sp>
      </p:grpSp>
      <p:grpSp>
        <p:nvGrpSpPr>
          <p:cNvPr id="35" name="Group 34"/>
          <p:cNvGrpSpPr/>
          <p:nvPr/>
        </p:nvGrpSpPr>
        <p:grpSpPr>
          <a:xfrm>
            <a:off x="7329632" y="3762716"/>
            <a:ext cx="1303391" cy="494026"/>
            <a:chOff x="803640" y="3362835"/>
            <a:chExt cx="2059657" cy="494026"/>
          </a:xfrm>
        </p:grpSpPr>
        <p:sp>
          <p:nvSpPr>
            <p:cNvPr id="36" name="TextBox 35"/>
            <p:cNvSpPr txBox="1"/>
            <p:nvPr/>
          </p:nvSpPr>
          <p:spPr>
            <a:xfrm>
              <a:off x="803640" y="3579862"/>
              <a:ext cx="2059657"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37" name="TextBox 36"/>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latin typeface="Times New Roman" pitchFamily="18" charset="0"/>
                  <a:cs typeface="Times New Roman" pitchFamily="18" charset="0"/>
                </a:rPr>
                <a:t>Windows XP</a:t>
              </a:r>
              <a:endParaRPr lang="ko-KR" altLang="en-US" sz="1200" b="1" dirty="0">
                <a:solidFill>
                  <a:schemeClr val="bg1"/>
                </a:solidFill>
                <a:latin typeface="Times New Roman" pitchFamily="18" charset="0"/>
                <a:cs typeface="Times New Roman" pitchFamily="18" charset="0"/>
              </a:endParaRPr>
            </a:p>
          </p:txBody>
        </p:sp>
      </p:grpSp>
      <p:sp>
        <p:nvSpPr>
          <p:cNvPr id="39" name="TextBox 38"/>
          <p:cNvSpPr txBox="1"/>
          <p:nvPr/>
        </p:nvSpPr>
        <p:spPr>
          <a:xfrm>
            <a:off x="328090" y="2213636"/>
            <a:ext cx="1450506"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Windows 1.0-2.0</a:t>
            </a:r>
            <a:endParaRPr lang="en-US" sz="1400" dirty="0">
              <a:solidFill>
                <a:schemeClr val="bg1"/>
              </a:solidFill>
            </a:endParaRPr>
          </a:p>
        </p:txBody>
      </p:sp>
      <p:sp>
        <p:nvSpPr>
          <p:cNvPr id="41" name="TextBox 40"/>
          <p:cNvSpPr txBox="1"/>
          <p:nvPr/>
        </p:nvSpPr>
        <p:spPr>
          <a:xfrm>
            <a:off x="549077" y="1689096"/>
            <a:ext cx="1008532"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72571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latin typeface="Times New Roman" pitchFamily="18" charset="0"/>
                <a:cs typeface="Times New Roman" pitchFamily="18" charset="0"/>
              </a:rPr>
              <a:t>Windows Timeline(Contd.)</a:t>
            </a:r>
            <a:endParaRPr lang="ko-KR" altLang="en-US" dirty="0">
              <a:latin typeface="Times New Roman" pitchFamily="18" charset="0"/>
              <a:cs typeface="Times New Roman" pitchFamily="18" charset="0"/>
            </a:endParaRPr>
          </a:p>
        </p:txBody>
      </p:sp>
      <p:sp>
        <p:nvSpPr>
          <p:cNvPr id="4" name="Rectangle 3"/>
          <p:cNvSpPr/>
          <p:nvPr/>
        </p:nvSpPr>
        <p:spPr>
          <a:xfrm>
            <a:off x="549077" y="2940446"/>
            <a:ext cx="8064896"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041004" y="283285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Oval 6"/>
          <p:cNvSpPr/>
          <p:nvPr/>
        </p:nvSpPr>
        <p:spPr>
          <a:xfrm>
            <a:off x="2681963" y="2827750"/>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Oval 7"/>
          <p:cNvSpPr/>
          <p:nvPr/>
        </p:nvSpPr>
        <p:spPr>
          <a:xfrm>
            <a:off x="4314762" y="283988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p:cNvGrpSpPr/>
          <p:nvPr/>
        </p:nvGrpSpPr>
        <p:grpSpPr>
          <a:xfrm>
            <a:off x="7248001" y="2782618"/>
            <a:ext cx="351656" cy="351656"/>
            <a:chOff x="7674582" y="2611946"/>
            <a:chExt cx="351656" cy="351656"/>
          </a:xfrm>
        </p:grpSpPr>
        <p:sp>
          <p:nvSpPr>
            <p:cNvPr id="18" name="Oval 17"/>
            <p:cNvSpPr/>
            <p:nvPr/>
          </p:nvSpPr>
          <p:spPr>
            <a:xfrm>
              <a:off x="7674582" y="2611946"/>
              <a:ext cx="351656" cy="351656"/>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Oval 10"/>
            <p:cNvSpPr/>
            <p:nvPr/>
          </p:nvSpPr>
          <p:spPr>
            <a:xfrm>
              <a:off x="7740352" y="268017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2" name="TextBox 11"/>
          <p:cNvSpPr txBox="1"/>
          <p:nvPr/>
        </p:nvSpPr>
        <p:spPr>
          <a:xfrm>
            <a:off x="2131472" y="3095720"/>
            <a:ext cx="1493849"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2009</a:t>
            </a:r>
            <a:endParaRPr lang="ko-KR" altLang="en-US" b="1" dirty="0">
              <a:solidFill>
                <a:schemeClr val="bg1"/>
              </a:solidFill>
              <a:cs typeface="Arial" pitchFamily="34" charset="0"/>
            </a:endParaRPr>
          </a:p>
        </p:txBody>
      </p:sp>
      <p:sp>
        <p:nvSpPr>
          <p:cNvPr id="13" name="TextBox 12"/>
          <p:cNvSpPr txBox="1"/>
          <p:nvPr/>
        </p:nvSpPr>
        <p:spPr>
          <a:xfrm>
            <a:off x="3631735" y="2400726"/>
            <a:ext cx="1366053"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2012</a:t>
            </a:r>
            <a:endParaRPr lang="ko-KR" altLang="en-US" b="1" dirty="0">
              <a:solidFill>
                <a:schemeClr val="bg1"/>
              </a:solidFill>
              <a:cs typeface="Arial" pitchFamily="34" charset="0"/>
            </a:endParaRPr>
          </a:p>
        </p:txBody>
      </p:sp>
      <p:sp>
        <p:nvSpPr>
          <p:cNvPr id="14" name="TextBox 13"/>
          <p:cNvSpPr txBox="1"/>
          <p:nvPr/>
        </p:nvSpPr>
        <p:spPr>
          <a:xfrm>
            <a:off x="5630152" y="3089497"/>
            <a:ext cx="817211"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2015</a:t>
            </a:r>
            <a:endParaRPr lang="ko-KR" altLang="en-US" b="1" dirty="0">
              <a:solidFill>
                <a:schemeClr val="bg1"/>
              </a:solidFill>
              <a:cs typeface="Arial" pitchFamily="34" charset="0"/>
            </a:endParaRPr>
          </a:p>
        </p:txBody>
      </p:sp>
      <p:sp>
        <p:nvSpPr>
          <p:cNvPr id="17" name="TextBox 16"/>
          <p:cNvSpPr txBox="1"/>
          <p:nvPr/>
        </p:nvSpPr>
        <p:spPr>
          <a:xfrm>
            <a:off x="179512" y="2470549"/>
            <a:ext cx="1656184"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2006</a:t>
            </a:r>
            <a:endParaRPr lang="ko-KR" altLang="en-US" b="1" dirty="0">
              <a:solidFill>
                <a:schemeClr val="bg1"/>
              </a:solidFill>
              <a:cs typeface="Arial" pitchFamily="34" charset="0"/>
            </a:endParaRPr>
          </a:p>
        </p:txBody>
      </p:sp>
      <p:grpSp>
        <p:nvGrpSpPr>
          <p:cNvPr id="23" name="Group 22"/>
          <p:cNvGrpSpPr/>
          <p:nvPr/>
        </p:nvGrpSpPr>
        <p:grpSpPr>
          <a:xfrm>
            <a:off x="1575006" y="3456023"/>
            <a:ext cx="2060890" cy="807031"/>
            <a:chOff x="803640" y="3049830"/>
            <a:chExt cx="3256679" cy="807031"/>
          </a:xfrm>
        </p:grpSpPr>
        <p:sp>
          <p:nvSpPr>
            <p:cNvPr id="24" name="TextBox 23"/>
            <p:cNvSpPr txBox="1"/>
            <p:nvPr/>
          </p:nvSpPr>
          <p:spPr>
            <a:xfrm>
              <a:off x="803640" y="3579862"/>
              <a:ext cx="2059657" cy="276999"/>
            </a:xfrm>
            <a:prstGeom prst="rect">
              <a:avLst/>
            </a:prstGeom>
            <a:noFill/>
          </p:spPr>
          <p:txBody>
            <a:bodyPr wrap="square" rtlCol="0">
              <a:spAutoFit/>
            </a:bodyPr>
            <a:lstStyle/>
            <a:p>
              <a:pPr algn="ctr"/>
              <a:r>
                <a:rPr lang="en-US" altLang="ko-KR" sz="1200" dirty="0">
                  <a:solidFill>
                    <a:schemeClr val="bg1"/>
                  </a:solidFill>
                  <a:cs typeface="Arial" pitchFamily="34" charset="0"/>
                </a:rPr>
                <a:t> </a:t>
              </a:r>
            </a:p>
          </p:txBody>
        </p:sp>
        <p:sp>
          <p:nvSpPr>
            <p:cNvPr id="25" name="TextBox 24"/>
            <p:cNvSpPr txBox="1"/>
            <p:nvPr/>
          </p:nvSpPr>
          <p:spPr>
            <a:xfrm>
              <a:off x="2000662" y="3049830"/>
              <a:ext cx="2059657" cy="276999"/>
            </a:xfrm>
            <a:prstGeom prst="rect">
              <a:avLst/>
            </a:prstGeom>
            <a:noFill/>
          </p:spPr>
          <p:txBody>
            <a:bodyPr wrap="square" rtlCol="0">
              <a:spAutoFit/>
            </a:bodyPr>
            <a:lstStyle/>
            <a:p>
              <a:pPr algn="ctr"/>
              <a:r>
                <a:rPr lang="en-US" altLang="ko-KR" sz="1200" dirty="0">
                  <a:solidFill>
                    <a:schemeClr val="bg1"/>
                  </a:solidFill>
                  <a:cs typeface="Arial" pitchFamily="34" charset="0"/>
                </a:rPr>
                <a:t>Windows 7</a:t>
              </a:r>
            </a:p>
          </p:txBody>
        </p:sp>
      </p:grpSp>
      <p:grpSp>
        <p:nvGrpSpPr>
          <p:cNvPr id="26" name="Group 25"/>
          <p:cNvGrpSpPr/>
          <p:nvPr/>
        </p:nvGrpSpPr>
        <p:grpSpPr>
          <a:xfrm>
            <a:off x="2514988" y="1396481"/>
            <a:ext cx="2482799" cy="1004245"/>
            <a:chOff x="803640" y="3362835"/>
            <a:chExt cx="3923393" cy="1004245"/>
          </a:xfrm>
        </p:grpSpPr>
        <p:sp>
          <p:nvSpPr>
            <p:cNvPr id="27" name="TextBox 26"/>
            <p:cNvSpPr txBox="1"/>
            <p:nvPr/>
          </p:nvSpPr>
          <p:spPr>
            <a:xfrm>
              <a:off x="2335120" y="4059303"/>
              <a:ext cx="239191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8</a:t>
              </a:r>
              <a:endParaRPr lang="en-US" altLang="ko-KR" sz="1400" dirty="0">
                <a:solidFill>
                  <a:schemeClr val="bg1"/>
                </a:solidFill>
                <a:cs typeface="Arial" pitchFamily="34" charset="0"/>
              </a:endParaRPr>
            </a:p>
          </p:txBody>
        </p:sp>
        <p:sp>
          <p:nvSpPr>
            <p:cNvPr id="28" name="TextBox 27"/>
            <p:cNvSpPr txBox="1"/>
            <p:nvPr/>
          </p:nvSpPr>
          <p:spPr>
            <a:xfrm>
              <a:off x="803640" y="3362835"/>
              <a:ext cx="2059657" cy="276999"/>
            </a:xfrm>
            <a:prstGeom prst="rect">
              <a:avLst/>
            </a:prstGeom>
            <a:noFill/>
          </p:spPr>
          <p:txBody>
            <a:bodyPr wrap="square" rtlCol="0">
              <a:spAutoFit/>
            </a:bodyPr>
            <a:lstStyle/>
            <a:p>
              <a:pPr algn="ctr"/>
              <a:endParaRPr lang="ko-KR" altLang="en-US" sz="1200" b="1" dirty="0">
                <a:solidFill>
                  <a:schemeClr val="bg1"/>
                </a:solidFill>
                <a:cs typeface="Arial" pitchFamily="34" charset="0"/>
              </a:endParaRPr>
            </a:p>
          </p:txBody>
        </p:sp>
      </p:grpSp>
      <p:grpSp>
        <p:nvGrpSpPr>
          <p:cNvPr id="29" name="Group 28"/>
          <p:cNvGrpSpPr/>
          <p:nvPr/>
        </p:nvGrpSpPr>
        <p:grpSpPr>
          <a:xfrm>
            <a:off x="3619816" y="3497467"/>
            <a:ext cx="3124933" cy="307777"/>
            <a:chOff x="660361" y="3193557"/>
            <a:chExt cx="4938112" cy="307777"/>
          </a:xfrm>
        </p:grpSpPr>
        <p:sp>
          <p:nvSpPr>
            <p:cNvPr id="30" name="TextBox 29"/>
            <p:cNvSpPr txBox="1"/>
            <p:nvPr/>
          </p:nvSpPr>
          <p:spPr>
            <a:xfrm>
              <a:off x="660361" y="3224335"/>
              <a:ext cx="2059657"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31" name="TextBox 30"/>
            <p:cNvSpPr txBox="1"/>
            <p:nvPr/>
          </p:nvSpPr>
          <p:spPr>
            <a:xfrm>
              <a:off x="3538816" y="3193557"/>
              <a:ext cx="2059657"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10</a:t>
              </a:r>
              <a:endParaRPr lang="ko-KR" altLang="en-US" sz="1400" b="1" dirty="0">
                <a:solidFill>
                  <a:schemeClr val="bg1"/>
                </a:solidFill>
                <a:cs typeface="Arial" pitchFamily="34" charset="0"/>
              </a:endParaRPr>
            </a:p>
          </p:txBody>
        </p:sp>
      </p:grpSp>
      <p:sp>
        <p:nvSpPr>
          <p:cNvPr id="33" name="TextBox 32"/>
          <p:cNvSpPr txBox="1"/>
          <p:nvPr/>
        </p:nvSpPr>
        <p:spPr>
          <a:xfrm>
            <a:off x="5961519" y="1629124"/>
            <a:ext cx="1303391"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39" name="TextBox 38"/>
          <p:cNvSpPr txBox="1"/>
          <p:nvPr/>
        </p:nvSpPr>
        <p:spPr>
          <a:xfrm>
            <a:off x="328090" y="2213636"/>
            <a:ext cx="1450506" cy="307777"/>
          </a:xfrm>
          <a:prstGeom prst="rect">
            <a:avLst/>
          </a:prstGeom>
          <a:no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Windows Vista</a:t>
            </a:r>
            <a:endParaRPr lang="en-US" sz="1400" dirty="0">
              <a:solidFill>
                <a:schemeClr val="bg1"/>
              </a:solidFill>
            </a:endParaRPr>
          </a:p>
        </p:txBody>
      </p:sp>
      <p:sp>
        <p:nvSpPr>
          <p:cNvPr id="41" name="TextBox 40"/>
          <p:cNvSpPr txBox="1"/>
          <p:nvPr/>
        </p:nvSpPr>
        <p:spPr>
          <a:xfrm>
            <a:off x="549077" y="1689096"/>
            <a:ext cx="1008532" cy="369332"/>
          </a:xfrm>
          <a:prstGeom prst="rect">
            <a:avLst/>
          </a:prstGeom>
          <a:noFill/>
        </p:spPr>
        <p:txBody>
          <a:bodyPr wrap="square" rtlCol="0">
            <a:spAutoFit/>
          </a:bodyPr>
          <a:lstStyle/>
          <a:p>
            <a:endParaRPr lang="en-US" dirty="0"/>
          </a:p>
        </p:txBody>
      </p:sp>
      <p:sp>
        <p:nvSpPr>
          <p:cNvPr id="32" name="Oval 31">
            <a:extLst>
              <a:ext uri="{FF2B5EF4-FFF2-40B4-BE49-F238E27FC236}">
                <a16:creationId xmlns:a16="http://schemas.microsoft.com/office/drawing/2014/main" xmlns="" id="{E300C4E6-8052-4DAB-8BC9-AFD647EE61EF}"/>
              </a:ext>
            </a:extLst>
          </p:cNvPr>
          <p:cNvSpPr/>
          <p:nvPr/>
        </p:nvSpPr>
        <p:spPr>
          <a:xfrm>
            <a:off x="5947561" y="282184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TextBox 34">
            <a:extLst>
              <a:ext uri="{FF2B5EF4-FFF2-40B4-BE49-F238E27FC236}">
                <a16:creationId xmlns:a16="http://schemas.microsoft.com/office/drawing/2014/main" xmlns="" id="{D6FD3B42-AAC7-4790-8E5D-E0A013467D8D}"/>
              </a:ext>
            </a:extLst>
          </p:cNvPr>
          <p:cNvSpPr txBox="1"/>
          <p:nvPr/>
        </p:nvSpPr>
        <p:spPr>
          <a:xfrm>
            <a:off x="6669173" y="2328092"/>
            <a:ext cx="1366053" cy="369332"/>
          </a:xfrm>
          <a:prstGeom prst="rect">
            <a:avLst/>
          </a:prstGeom>
          <a:noFill/>
        </p:spPr>
        <p:txBody>
          <a:bodyPr wrap="square" rtlCol="0" anchor="ctr">
            <a:spAutoFit/>
          </a:bodyPr>
          <a:lstStyle/>
          <a:p>
            <a:pPr algn="ctr"/>
            <a:r>
              <a:rPr lang="en-US" altLang="ko-KR" b="1" dirty="0">
                <a:solidFill>
                  <a:schemeClr val="bg1"/>
                </a:solidFill>
                <a:cs typeface="Arial" pitchFamily="34" charset="0"/>
              </a:rPr>
              <a:t>2021</a:t>
            </a:r>
            <a:endParaRPr lang="ko-KR" altLang="en-US" b="1" dirty="0">
              <a:solidFill>
                <a:schemeClr val="bg1"/>
              </a:solidFill>
              <a:cs typeface="Arial" pitchFamily="34" charset="0"/>
            </a:endParaRPr>
          </a:p>
        </p:txBody>
      </p:sp>
      <p:grpSp>
        <p:nvGrpSpPr>
          <p:cNvPr id="37" name="Group 36">
            <a:extLst>
              <a:ext uri="{FF2B5EF4-FFF2-40B4-BE49-F238E27FC236}">
                <a16:creationId xmlns:a16="http://schemas.microsoft.com/office/drawing/2014/main" xmlns="" id="{342A2C26-2D54-4F9A-A13C-15E191E300BF}"/>
              </a:ext>
            </a:extLst>
          </p:cNvPr>
          <p:cNvGrpSpPr/>
          <p:nvPr/>
        </p:nvGrpSpPr>
        <p:grpSpPr>
          <a:xfrm>
            <a:off x="5552426" y="1323847"/>
            <a:ext cx="2482799" cy="1004245"/>
            <a:chOff x="803640" y="3362835"/>
            <a:chExt cx="3923393" cy="1004245"/>
          </a:xfrm>
        </p:grpSpPr>
        <p:sp>
          <p:nvSpPr>
            <p:cNvPr id="38" name="TextBox 37">
              <a:extLst>
                <a:ext uri="{FF2B5EF4-FFF2-40B4-BE49-F238E27FC236}">
                  <a16:creationId xmlns:a16="http://schemas.microsoft.com/office/drawing/2014/main" xmlns="" id="{A0A07E9B-B969-462E-8705-940C383C45EC}"/>
                </a:ext>
              </a:extLst>
            </p:cNvPr>
            <p:cNvSpPr txBox="1"/>
            <p:nvPr/>
          </p:nvSpPr>
          <p:spPr>
            <a:xfrm>
              <a:off x="2335120" y="4059303"/>
              <a:ext cx="2391913" cy="307777"/>
            </a:xfrm>
            <a:prstGeom prst="rect">
              <a:avLst/>
            </a:prstGeom>
            <a:no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Windows 11</a:t>
              </a:r>
              <a:endParaRPr lang="en-US" altLang="ko-KR" sz="1400" dirty="0">
                <a:solidFill>
                  <a:schemeClr val="bg1"/>
                </a:solidFill>
                <a:cs typeface="Arial" pitchFamily="34" charset="0"/>
              </a:endParaRPr>
            </a:p>
          </p:txBody>
        </p:sp>
        <p:sp>
          <p:nvSpPr>
            <p:cNvPr id="40" name="TextBox 39">
              <a:extLst>
                <a:ext uri="{FF2B5EF4-FFF2-40B4-BE49-F238E27FC236}">
                  <a16:creationId xmlns:a16="http://schemas.microsoft.com/office/drawing/2014/main" xmlns="" id="{3A69BC10-C9E9-4405-A34C-12BB8B3E08C7}"/>
                </a:ext>
              </a:extLst>
            </p:cNvPr>
            <p:cNvSpPr txBox="1"/>
            <p:nvPr/>
          </p:nvSpPr>
          <p:spPr>
            <a:xfrm>
              <a:off x="803640" y="3362835"/>
              <a:ext cx="2059657" cy="276999"/>
            </a:xfrm>
            <a:prstGeom prst="rect">
              <a:avLst/>
            </a:prstGeom>
            <a:noFill/>
          </p:spPr>
          <p:txBody>
            <a:bodyPr wrap="square" rtlCol="0">
              <a:spAutoFit/>
            </a:bodyPr>
            <a:lstStyle/>
            <a:p>
              <a:pPr algn="ct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65877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1059582"/>
            <a:ext cx="2592288" cy="792088"/>
          </a:xfrm>
          <a:prstGeom prst="rect">
            <a:avLst/>
          </a:prstGeom>
        </p:spPr>
        <p:txBody>
          <a:bodyPr anchor="ctr"/>
          <a:lstStyle>
            <a:lvl1pPr indent="0" algn="ctr">
              <a:spcBef>
                <a:spcPct val="20000"/>
              </a:spcBef>
              <a:buFont typeface="Arial" pitchFamily="34" charset="0"/>
              <a:buNone/>
              <a:defRPr sz="3600" b="0" baseline="0">
                <a:solidFill>
                  <a:schemeClr val="accent2"/>
                </a:solidFill>
                <a:latin typeface="+mj-lt"/>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3200" dirty="0">
                <a:latin typeface="Times New Roman" pitchFamily="18" charset="0"/>
                <a:cs typeface="Times New Roman" pitchFamily="18" charset="0"/>
              </a:rPr>
              <a:t>Windows 1.x</a:t>
            </a:r>
            <a:endParaRPr lang="ko-KR" altLang="en-US" sz="3200" dirty="0">
              <a:latin typeface="Times New Roman" pitchFamily="18" charset="0"/>
              <a:cs typeface="Times New Roman" pitchFamily="18" charset="0"/>
            </a:endParaRPr>
          </a:p>
        </p:txBody>
      </p:sp>
      <p:sp>
        <p:nvSpPr>
          <p:cNvPr id="2" name="TextBox 1"/>
          <p:cNvSpPr txBox="1"/>
          <p:nvPr/>
        </p:nvSpPr>
        <p:spPr>
          <a:xfrm>
            <a:off x="323528" y="2595557"/>
            <a:ext cx="3384376" cy="1200329"/>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Pure operating environment</a:t>
            </a:r>
          </a:p>
          <a:p>
            <a:pPr marL="285750" indent="-285750">
              <a:buFont typeface="Arial" pitchFamily="34" charset="0"/>
              <a:buChar char="•"/>
            </a:pPr>
            <a:r>
              <a:rPr lang="en-US" dirty="0">
                <a:solidFill>
                  <a:schemeClr val="bg1"/>
                </a:solidFill>
              </a:rPr>
              <a:t>Used GUI(Graphical user </a:t>
            </a:r>
          </a:p>
          <a:p>
            <a:r>
              <a:rPr lang="en-US" dirty="0">
                <a:solidFill>
                  <a:schemeClr val="bg1"/>
                </a:solidFill>
              </a:rPr>
              <a:t>     interface)</a:t>
            </a:r>
          </a:p>
          <a:p>
            <a:pPr marL="285750" indent="-285750">
              <a:buFont typeface="Arial" pitchFamily="34" charset="0"/>
              <a:buChar char="•"/>
            </a:pPr>
            <a:r>
              <a:rPr lang="en-US" dirty="0">
                <a:solidFill>
                  <a:schemeClr val="bg1"/>
                </a:solidFill>
              </a:rPr>
              <a:t>Simple graphics</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666" y="1098048"/>
            <a:ext cx="1991430" cy="174395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520" y="448646"/>
            <a:ext cx="3872868" cy="2407462"/>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254" y="2963996"/>
            <a:ext cx="1510940" cy="1389783"/>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152" y="3075806"/>
            <a:ext cx="2008797" cy="497632"/>
          </a:xfrm>
          <a:prstGeom prst="rect">
            <a:avLst/>
          </a:prstGeom>
        </p:spPr>
      </p:pic>
    </p:spTree>
    <p:extLst>
      <p:ext uri="{BB962C8B-B14F-4D97-AF65-F5344CB8AC3E}">
        <p14:creationId xmlns:p14="http://schemas.microsoft.com/office/powerpoint/2010/main" val="58332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483518"/>
            <a:ext cx="2592288" cy="584775"/>
          </a:xfrm>
          <a:prstGeom prst="rect">
            <a:avLst/>
          </a:prstGeom>
        </p:spPr>
        <p:txBody>
          <a:bodyPr anchor="ctr"/>
          <a:lstStyle>
            <a:defPPr>
              <a:defRPr lang="ko-KR"/>
            </a:defPPr>
            <a:lvl1pPr indent="0" algn="ctr">
              <a:spcBef>
                <a:spcPct val="20000"/>
              </a:spcBef>
              <a:buFont typeface="Arial" pitchFamily="34" charset="0"/>
              <a:buNone/>
              <a:defRPr sz="3200" b="0" baseline="0">
                <a:solidFill>
                  <a:schemeClr val="accent2"/>
                </a:solidFill>
                <a:latin typeface="+mj-lt"/>
                <a:cs typeface="Arial"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dirty="0">
                <a:latin typeface="Times New Roman" pitchFamily="18" charset="0"/>
                <a:cs typeface="Times New Roman" pitchFamily="18" charset="0"/>
              </a:rPr>
              <a:t>Windows 2.x</a:t>
            </a:r>
            <a:endParaRPr lang="ko-KR" altLang="en-US" dirty="0">
              <a:latin typeface="Times New Roman" pitchFamily="18" charset="0"/>
              <a:cs typeface="Times New Roman" pitchFamily="18" charset="0"/>
            </a:endParaRPr>
          </a:p>
        </p:txBody>
      </p:sp>
      <p:sp>
        <p:nvSpPr>
          <p:cNvPr id="3" name="TextBox 2"/>
          <p:cNvSpPr txBox="1"/>
          <p:nvPr/>
        </p:nvSpPr>
        <p:spPr>
          <a:xfrm>
            <a:off x="611560" y="1275606"/>
            <a:ext cx="3744416" cy="1754326"/>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rPr>
              <a:t>16-bit Microsoft </a:t>
            </a:r>
            <a:r>
              <a:rPr lang="en-US" b="1" dirty="0">
                <a:solidFill>
                  <a:schemeClr val="bg1"/>
                </a:solidFill>
              </a:rPr>
              <a:t>Windows</a:t>
            </a:r>
            <a:r>
              <a:rPr lang="en-US" dirty="0">
                <a:solidFill>
                  <a:schemeClr val="bg1"/>
                </a:solidFill>
              </a:rPr>
              <a:t> GUI-based operating environment</a:t>
            </a:r>
          </a:p>
          <a:p>
            <a:pPr marL="285750" indent="-285750">
              <a:buFont typeface="Arial" pitchFamily="34" charset="0"/>
              <a:buChar char="•"/>
            </a:pPr>
            <a:r>
              <a:rPr lang="en-US" dirty="0">
                <a:solidFill>
                  <a:schemeClr val="bg1"/>
                </a:solidFill>
              </a:rPr>
              <a:t>Faster than 1.x</a:t>
            </a:r>
          </a:p>
          <a:p>
            <a:pPr marL="285750" indent="-285750">
              <a:buFont typeface="Arial" pitchFamily="34" charset="0"/>
              <a:buChar char="•"/>
            </a:pPr>
            <a:r>
              <a:rPr lang="en-US" dirty="0">
                <a:solidFill>
                  <a:schemeClr val="bg1"/>
                </a:solidFill>
              </a:rPr>
              <a:t>Introduced the control panel</a:t>
            </a:r>
          </a:p>
          <a:p>
            <a:pPr marL="285750" indent="-285750">
              <a:buFont typeface="Arial" pitchFamily="34" charset="0"/>
              <a:buChar char="•"/>
            </a:pPr>
            <a:r>
              <a:rPr lang="en-US" dirty="0">
                <a:solidFill>
                  <a:schemeClr val="bg1"/>
                </a:solidFill>
              </a:rPr>
              <a:t>Introduced first version on excel</a:t>
            </a:r>
          </a:p>
          <a:p>
            <a:r>
              <a:rPr lang="en-US" dirty="0">
                <a:solidFill>
                  <a:schemeClr val="bg1"/>
                </a:solidFill>
              </a:rPr>
              <a:t>    and word</a:t>
            </a:r>
          </a:p>
        </p:txBody>
      </p:sp>
      <p:pic>
        <p:nvPicPr>
          <p:cNvPr id="4098" name="Picture 2" descr="C:\Users\Jui\Downloads\-7b6db3381740c4c4cbe6950431eb2c33-Microsoft Excel 2.0 - Ab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551" y="532589"/>
            <a:ext cx="4886449"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468805"/>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2769</TotalTime>
  <Words>1797</Words>
  <Application>Microsoft Office PowerPoint</Application>
  <PresentationFormat>On-screen Show (16:9)</PresentationFormat>
  <Paragraphs>278</Paragraphs>
  <Slides>41</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Arial Unicode MS</vt:lpstr>
      <vt:lpstr>Arial</vt:lpstr>
      <vt:lpstr>Bahnschrift SemiBold Condensed</vt:lpstr>
      <vt:lpstr>Calibri</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user</cp:lastModifiedBy>
  <cp:revision>149</cp:revision>
  <dcterms:created xsi:type="dcterms:W3CDTF">2016-12-05T23:26:54Z</dcterms:created>
  <dcterms:modified xsi:type="dcterms:W3CDTF">2022-03-02T06:21:31Z</dcterms:modified>
</cp:coreProperties>
</file>